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9"/>
  </p:notesMasterIdLst>
  <p:sldIdLst>
    <p:sldId id="256" r:id="rId2"/>
    <p:sldId id="308" r:id="rId3"/>
    <p:sldId id="311" r:id="rId4"/>
    <p:sldId id="316" r:id="rId5"/>
    <p:sldId id="323" r:id="rId6"/>
    <p:sldId id="330" r:id="rId7"/>
    <p:sldId id="318" r:id="rId8"/>
    <p:sldId id="325" r:id="rId9"/>
    <p:sldId id="322" r:id="rId10"/>
    <p:sldId id="321" r:id="rId11"/>
    <p:sldId id="327" r:id="rId12"/>
    <p:sldId id="326" r:id="rId13"/>
    <p:sldId id="324" r:id="rId14"/>
    <p:sldId id="313" r:id="rId15"/>
    <p:sldId id="319" r:id="rId16"/>
    <p:sldId id="312" r:id="rId17"/>
    <p:sldId id="314" r:id="rId18"/>
    <p:sldId id="315" r:id="rId19"/>
    <p:sldId id="317" r:id="rId20"/>
    <p:sldId id="338" r:id="rId21"/>
    <p:sldId id="320" r:id="rId22"/>
    <p:sldId id="328" r:id="rId23"/>
    <p:sldId id="329" r:id="rId24"/>
    <p:sldId id="336" r:id="rId25"/>
    <p:sldId id="337" r:id="rId26"/>
    <p:sldId id="335" r:id="rId27"/>
    <p:sldId id="332" r:id="rId28"/>
    <p:sldId id="333" r:id="rId29"/>
    <p:sldId id="334" r:id="rId30"/>
    <p:sldId id="345" r:id="rId31"/>
    <p:sldId id="346" r:id="rId32"/>
    <p:sldId id="347" r:id="rId33"/>
    <p:sldId id="348" r:id="rId34"/>
    <p:sldId id="339" r:id="rId35"/>
    <p:sldId id="340" r:id="rId36"/>
    <p:sldId id="341" r:id="rId37"/>
    <p:sldId id="344" r:id="rId38"/>
    <p:sldId id="343" r:id="rId39"/>
    <p:sldId id="354" r:id="rId40"/>
    <p:sldId id="350" r:id="rId41"/>
    <p:sldId id="355" r:id="rId42"/>
    <p:sldId id="351" r:id="rId43"/>
    <p:sldId id="356" r:id="rId44"/>
    <p:sldId id="349" r:id="rId45"/>
    <p:sldId id="342" r:id="rId46"/>
    <p:sldId id="331" r:id="rId47"/>
    <p:sldId id="352" r:id="rId48"/>
  </p:sldIdLst>
  <p:sldSz cx="12192000" cy="6858000"/>
  <p:notesSz cx="7010400" cy="9236075"/>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5" autoAdjust="0"/>
    <p:restoredTop sz="94660"/>
  </p:normalViewPr>
  <p:slideViewPr>
    <p:cSldViewPr snapToGrid="0">
      <p:cViewPr varScale="1">
        <p:scale>
          <a:sx n="80" d="100"/>
          <a:sy n="80" d="100"/>
        </p:scale>
        <p:origin x="25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038475" cy="463550"/>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970338" y="0"/>
            <a:ext cx="3038475" cy="463550"/>
          </a:xfrm>
          <a:prstGeom prst="rect">
            <a:avLst/>
          </a:prstGeom>
        </p:spPr>
        <p:txBody>
          <a:bodyPr vert="horz" lIns="91440" tIns="45720" rIns="91440" bIns="45720" rtlCol="0"/>
          <a:lstStyle>
            <a:lvl1pPr algn="r">
              <a:defRPr sz="1200"/>
            </a:lvl1pPr>
          </a:lstStyle>
          <a:p>
            <a:fld id="{1D6ABBA1-7C88-4338-93A3-5E870F22F5D4}" type="datetimeFigureOut">
              <a:rPr lang="es-AR" smtClean="0"/>
              <a:t>11/6/2016</a:t>
            </a:fld>
            <a:endParaRPr lang="es-AR"/>
          </a:p>
        </p:txBody>
      </p:sp>
      <p:sp>
        <p:nvSpPr>
          <p:cNvPr id="4" name="Marcador de imagen de diapositiva 3"/>
          <p:cNvSpPr>
            <a:spLocks noGrp="1" noRot="1" noChangeAspect="1"/>
          </p:cNvSpPr>
          <p:nvPr>
            <p:ph type="sldImg" idx="2"/>
          </p:nvPr>
        </p:nvSpPr>
        <p:spPr>
          <a:xfrm>
            <a:off x="733425" y="1154113"/>
            <a:ext cx="5543550" cy="311785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701675" y="4445000"/>
            <a:ext cx="5607050" cy="3636963"/>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6" name="Marcador de pie de página 5"/>
          <p:cNvSpPr>
            <a:spLocks noGrp="1"/>
          </p:cNvSpPr>
          <p:nvPr>
            <p:ph type="ftr" sz="quarter" idx="4"/>
          </p:nvPr>
        </p:nvSpPr>
        <p:spPr>
          <a:xfrm>
            <a:off x="0" y="8772525"/>
            <a:ext cx="3038475" cy="463550"/>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970338" y="8772525"/>
            <a:ext cx="3038475" cy="463550"/>
          </a:xfrm>
          <a:prstGeom prst="rect">
            <a:avLst/>
          </a:prstGeom>
        </p:spPr>
        <p:txBody>
          <a:bodyPr vert="horz" lIns="91440" tIns="45720" rIns="91440" bIns="45720" rtlCol="0" anchor="b"/>
          <a:lstStyle>
            <a:lvl1pPr algn="r">
              <a:defRPr sz="1200"/>
            </a:lvl1pPr>
          </a:lstStyle>
          <a:p>
            <a:fld id="{D8A8F8B2-1DB7-49C3-8F08-5C9EE8F50E92}" type="slidenum">
              <a:rPr lang="es-AR" smtClean="0"/>
              <a:t>‹Nº›</a:t>
            </a:fld>
            <a:endParaRPr lang="es-AR"/>
          </a:p>
        </p:txBody>
      </p:sp>
    </p:spTree>
    <p:extLst>
      <p:ext uri="{BB962C8B-B14F-4D97-AF65-F5344CB8AC3E}">
        <p14:creationId xmlns:p14="http://schemas.microsoft.com/office/powerpoint/2010/main" val="3873786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D8A8F8B2-1DB7-49C3-8F08-5C9EE8F50E92}" type="slidenum">
              <a:rPr lang="es-AR" smtClean="0"/>
              <a:t>1</a:t>
            </a:fld>
            <a:endParaRPr lang="es-AR"/>
          </a:p>
        </p:txBody>
      </p:sp>
    </p:spTree>
    <p:extLst>
      <p:ext uri="{BB962C8B-B14F-4D97-AF65-F5344CB8AC3E}">
        <p14:creationId xmlns:p14="http://schemas.microsoft.com/office/powerpoint/2010/main" val="2134241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521614"/>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dirty="0" smtClean="0"/>
              <a:t>Haga clic para modificar el estilo de título del patrón</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FE5BE9BF-28B9-4EF6-AB6E-BEC5E7B2D324}" type="datetime1">
              <a:rPr lang="es-AR" smtClean="0"/>
              <a:t>11/6/2016</a:t>
            </a:fld>
            <a:endParaRPr lang="es-AR"/>
          </a:p>
        </p:txBody>
      </p:sp>
      <p:sp>
        <p:nvSpPr>
          <p:cNvPr id="5" name="Footer Placeholder 4"/>
          <p:cNvSpPr>
            <a:spLocks noGrp="1"/>
          </p:cNvSpPr>
          <p:nvPr>
            <p:ph type="ftr" sz="quarter" idx="11"/>
          </p:nvPr>
        </p:nvSpPr>
        <p:spPr/>
        <p:txBody>
          <a:bodyPr/>
          <a:lstStyle/>
          <a:p>
            <a:r>
              <a:rPr lang="es-AR" smtClean="0"/>
              <a:t>Ing. Cintia V. Gioia</a:t>
            </a:r>
            <a:endParaRPr lang="es-AR"/>
          </a:p>
        </p:txBody>
      </p:sp>
      <p:sp>
        <p:nvSpPr>
          <p:cNvPr id="6" name="Slide Number Placeholder 5"/>
          <p:cNvSpPr>
            <a:spLocks noGrp="1"/>
          </p:cNvSpPr>
          <p:nvPr>
            <p:ph type="sldNum" sz="quarter" idx="12"/>
          </p:nvPr>
        </p:nvSpPr>
        <p:spPr/>
        <p:txBody>
          <a:bodyPr/>
          <a:lstStyle/>
          <a:p>
            <a:fld id="{FEB392A3-1FE7-46A9-BF0F-AA7F5CADFD58}" type="slidenum">
              <a:rPr lang="es-AR" smtClean="0"/>
              <a:t>‹Nº›</a:t>
            </a:fld>
            <a:endParaRPr lang="es-AR"/>
          </a:p>
        </p:txBody>
      </p:sp>
    </p:spTree>
    <p:extLst>
      <p:ext uri="{BB962C8B-B14F-4D97-AF65-F5344CB8AC3E}">
        <p14:creationId xmlns:p14="http://schemas.microsoft.com/office/powerpoint/2010/main" val="915913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D565A24C-D1E9-4540-9FA8-C861AC03F0F1}" type="datetime1">
              <a:rPr lang="es-AR" smtClean="0"/>
              <a:t>11/6/2016</a:t>
            </a:fld>
            <a:endParaRPr lang="es-AR"/>
          </a:p>
        </p:txBody>
      </p:sp>
      <p:sp>
        <p:nvSpPr>
          <p:cNvPr id="5" name="Footer Placeholder 4"/>
          <p:cNvSpPr>
            <a:spLocks noGrp="1"/>
          </p:cNvSpPr>
          <p:nvPr>
            <p:ph type="ftr" sz="quarter" idx="11"/>
          </p:nvPr>
        </p:nvSpPr>
        <p:spPr/>
        <p:txBody>
          <a:bodyPr/>
          <a:lstStyle/>
          <a:p>
            <a:r>
              <a:rPr lang="es-AR" smtClean="0"/>
              <a:t>Ing. Cintia V. Gioia</a:t>
            </a:r>
            <a:endParaRPr lang="es-AR"/>
          </a:p>
        </p:txBody>
      </p:sp>
      <p:sp>
        <p:nvSpPr>
          <p:cNvPr id="6" name="Slide Number Placeholder 5"/>
          <p:cNvSpPr>
            <a:spLocks noGrp="1"/>
          </p:cNvSpPr>
          <p:nvPr>
            <p:ph type="sldNum" sz="quarter" idx="12"/>
          </p:nvPr>
        </p:nvSpPr>
        <p:spPr/>
        <p:txBody>
          <a:bodyPr/>
          <a:lstStyle/>
          <a:p>
            <a:fld id="{FEB392A3-1FE7-46A9-BF0F-AA7F5CADFD58}" type="slidenum">
              <a:rPr lang="es-AR" smtClean="0"/>
              <a:t>‹Nº›</a:t>
            </a:fld>
            <a:endParaRPr lang="es-AR"/>
          </a:p>
        </p:txBody>
      </p:sp>
    </p:spTree>
    <p:extLst>
      <p:ext uri="{BB962C8B-B14F-4D97-AF65-F5344CB8AC3E}">
        <p14:creationId xmlns:p14="http://schemas.microsoft.com/office/powerpoint/2010/main" val="397168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670220"/>
            <a:ext cx="12188825" cy="187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108BCEB-7199-44BF-AC2D-07C0E7A3A59B}" type="datetime1">
              <a:rPr lang="es-AR" smtClean="0"/>
              <a:t>11/6/2016</a:t>
            </a:fld>
            <a:endParaRPr lang="es-AR"/>
          </a:p>
        </p:txBody>
      </p:sp>
      <p:sp>
        <p:nvSpPr>
          <p:cNvPr id="5" name="Footer Placeholder 4"/>
          <p:cNvSpPr>
            <a:spLocks noGrp="1"/>
          </p:cNvSpPr>
          <p:nvPr>
            <p:ph type="ftr" sz="quarter" idx="11"/>
          </p:nvPr>
        </p:nvSpPr>
        <p:spPr/>
        <p:txBody>
          <a:bodyPr/>
          <a:lstStyle/>
          <a:p>
            <a:r>
              <a:rPr lang="es-AR" smtClean="0"/>
              <a:t>Ing. Cintia V. Gioia</a:t>
            </a:r>
            <a:endParaRPr lang="es-AR"/>
          </a:p>
        </p:txBody>
      </p:sp>
      <p:sp>
        <p:nvSpPr>
          <p:cNvPr id="6" name="Slide Number Placeholder 5"/>
          <p:cNvSpPr>
            <a:spLocks noGrp="1"/>
          </p:cNvSpPr>
          <p:nvPr>
            <p:ph type="sldNum" sz="quarter" idx="12"/>
          </p:nvPr>
        </p:nvSpPr>
        <p:spPr/>
        <p:txBody>
          <a:bodyPr/>
          <a:lstStyle/>
          <a:p>
            <a:fld id="{FEB392A3-1FE7-46A9-BF0F-AA7F5CADFD58}" type="slidenum">
              <a:rPr lang="es-AR" smtClean="0"/>
              <a:t>‹Nº›</a:t>
            </a:fld>
            <a:endParaRPr lang="es-AR"/>
          </a:p>
        </p:txBody>
      </p:sp>
    </p:spTree>
    <p:extLst>
      <p:ext uri="{BB962C8B-B14F-4D97-AF65-F5344CB8AC3E}">
        <p14:creationId xmlns:p14="http://schemas.microsoft.com/office/powerpoint/2010/main" val="1267934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Tree>
    <p:extLst>
      <p:ext uri="{BB962C8B-B14F-4D97-AF65-F5344CB8AC3E}">
        <p14:creationId xmlns:p14="http://schemas.microsoft.com/office/powerpoint/2010/main" val="3802851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7" name="Rectangle 6"/>
          <p:cNvSpPr/>
          <p:nvPr userDrawn="1"/>
        </p:nvSpPr>
        <p:spPr>
          <a:xfrm>
            <a:off x="3175" y="6588578"/>
            <a:ext cx="12188825" cy="2694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4" y="6523400"/>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65227" y="390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dirty="0" smtClean="0"/>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E89D51C2-D523-4830-A009-6E4F11FD4B89}" type="datetime1">
              <a:rPr lang="es-AR" smtClean="0"/>
              <a:t>11/6/2016</a:t>
            </a:fld>
            <a:endParaRPr lang="es-AR"/>
          </a:p>
        </p:txBody>
      </p:sp>
      <p:sp>
        <p:nvSpPr>
          <p:cNvPr id="5" name="Footer Placeholder 4"/>
          <p:cNvSpPr>
            <a:spLocks noGrp="1"/>
          </p:cNvSpPr>
          <p:nvPr>
            <p:ph type="ftr" sz="quarter" idx="11"/>
          </p:nvPr>
        </p:nvSpPr>
        <p:spPr/>
        <p:txBody>
          <a:bodyPr/>
          <a:lstStyle/>
          <a:p>
            <a:r>
              <a:rPr lang="es-AR" smtClean="0"/>
              <a:t>Ing. Cintia V. Gioia</a:t>
            </a:r>
            <a:endParaRPr lang="es-AR" dirty="0"/>
          </a:p>
        </p:txBody>
      </p:sp>
      <p:sp>
        <p:nvSpPr>
          <p:cNvPr id="6" name="Slide Number Placeholder 5"/>
          <p:cNvSpPr>
            <a:spLocks noGrp="1"/>
          </p:cNvSpPr>
          <p:nvPr>
            <p:ph type="sldNum" sz="quarter" idx="12"/>
          </p:nvPr>
        </p:nvSpPr>
        <p:spPr/>
        <p:txBody>
          <a:bodyPr/>
          <a:lstStyle/>
          <a:p>
            <a:fld id="{FEB392A3-1FE7-46A9-BF0F-AA7F5CADFD58}" type="slidenum">
              <a:rPr lang="es-AR" smtClean="0"/>
              <a:t>‹Nº›</a:t>
            </a:fld>
            <a:endParaRPr lang="es-AR"/>
          </a:p>
        </p:txBody>
      </p:sp>
    </p:spTree>
    <p:extLst>
      <p:ext uri="{BB962C8B-B14F-4D97-AF65-F5344CB8AC3E}">
        <p14:creationId xmlns:p14="http://schemas.microsoft.com/office/powerpoint/2010/main" val="3513591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5F954EA6-1C29-4DFC-9ED1-01EB2C78FC35}" type="datetime1">
              <a:rPr lang="es-AR" smtClean="0"/>
              <a:t>11/6/2016</a:t>
            </a:fld>
            <a:endParaRPr lang="es-AR"/>
          </a:p>
        </p:txBody>
      </p:sp>
      <p:sp>
        <p:nvSpPr>
          <p:cNvPr id="6" name="Footer Placeholder 5"/>
          <p:cNvSpPr>
            <a:spLocks noGrp="1"/>
          </p:cNvSpPr>
          <p:nvPr>
            <p:ph type="ftr" sz="quarter" idx="11"/>
          </p:nvPr>
        </p:nvSpPr>
        <p:spPr/>
        <p:txBody>
          <a:bodyPr/>
          <a:lstStyle/>
          <a:p>
            <a:r>
              <a:rPr lang="es-AR" smtClean="0"/>
              <a:t>Ing. Cintia V. Gioia</a:t>
            </a:r>
            <a:endParaRPr lang="es-AR"/>
          </a:p>
        </p:txBody>
      </p:sp>
      <p:sp>
        <p:nvSpPr>
          <p:cNvPr id="7" name="Slide Number Placeholder 6"/>
          <p:cNvSpPr>
            <a:spLocks noGrp="1"/>
          </p:cNvSpPr>
          <p:nvPr>
            <p:ph type="sldNum" sz="quarter" idx="12"/>
          </p:nvPr>
        </p:nvSpPr>
        <p:spPr/>
        <p:txBody>
          <a:bodyPr/>
          <a:lstStyle/>
          <a:p>
            <a:fld id="{FEB392A3-1FE7-46A9-BF0F-AA7F5CADFD58}" type="slidenum">
              <a:rPr lang="es-AR" smtClean="0"/>
              <a:t>‹Nº›</a:t>
            </a:fld>
            <a:endParaRPr lang="es-AR"/>
          </a:p>
        </p:txBody>
      </p:sp>
    </p:spTree>
    <p:extLst>
      <p:ext uri="{BB962C8B-B14F-4D97-AF65-F5344CB8AC3E}">
        <p14:creationId xmlns:p14="http://schemas.microsoft.com/office/powerpoint/2010/main" val="26253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330D768D-5A02-4702-98D8-098A06951204}" type="datetime1">
              <a:rPr lang="es-AR" smtClean="0"/>
              <a:t>11/6/2016</a:t>
            </a:fld>
            <a:endParaRPr lang="es-AR"/>
          </a:p>
        </p:txBody>
      </p:sp>
      <p:sp>
        <p:nvSpPr>
          <p:cNvPr id="8" name="Footer Placeholder 7"/>
          <p:cNvSpPr>
            <a:spLocks noGrp="1"/>
          </p:cNvSpPr>
          <p:nvPr>
            <p:ph type="ftr" sz="quarter" idx="11"/>
          </p:nvPr>
        </p:nvSpPr>
        <p:spPr/>
        <p:txBody>
          <a:bodyPr/>
          <a:lstStyle/>
          <a:p>
            <a:r>
              <a:rPr lang="es-AR" smtClean="0"/>
              <a:t>Ing. Cintia V. Gioia</a:t>
            </a:r>
            <a:endParaRPr lang="es-AR"/>
          </a:p>
        </p:txBody>
      </p:sp>
      <p:sp>
        <p:nvSpPr>
          <p:cNvPr id="9" name="Slide Number Placeholder 8"/>
          <p:cNvSpPr>
            <a:spLocks noGrp="1"/>
          </p:cNvSpPr>
          <p:nvPr>
            <p:ph type="sldNum" sz="quarter" idx="12"/>
          </p:nvPr>
        </p:nvSpPr>
        <p:spPr/>
        <p:txBody>
          <a:bodyPr/>
          <a:lstStyle/>
          <a:p>
            <a:fld id="{FEB392A3-1FE7-46A9-BF0F-AA7F5CADFD58}" type="slidenum">
              <a:rPr lang="es-AR" smtClean="0"/>
              <a:t>‹Nº›</a:t>
            </a:fld>
            <a:endParaRPr lang="es-AR"/>
          </a:p>
        </p:txBody>
      </p:sp>
    </p:spTree>
    <p:extLst>
      <p:ext uri="{BB962C8B-B14F-4D97-AF65-F5344CB8AC3E}">
        <p14:creationId xmlns:p14="http://schemas.microsoft.com/office/powerpoint/2010/main" val="1170520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F70F2256-3964-486A-AB9C-310BB70500BA}" type="datetime1">
              <a:rPr lang="es-AR" smtClean="0"/>
              <a:t>11/6/2016</a:t>
            </a:fld>
            <a:endParaRPr lang="es-AR"/>
          </a:p>
        </p:txBody>
      </p:sp>
      <p:sp>
        <p:nvSpPr>
          <p:cNvPr id="4" name="Footer Placeholder 3"/>
          <p:cNvSpPr>
            <a:spLocks noGrp="1"/>
          </p:cNvSpPr>
          <p:nvPr>
            <p:ph type="ftr" sz="quarter" idx="11"/>
          </p:nvPr>
        </p:nvSpPr>
        <p:spPr/>
        <p:txBody>
          <a:bodyPr/>
          <a:lstStyle/>
          <a:p>
            <a:r>
              <a:rPr lang="es-AR" smtClean="0"/>
              <a:t>Ing. Cintia V. Gioia</a:t>
            </a:r>
            <a:endParaRPr lang="es-AR"/>
          </a:p>
        </p:txBody>
      </p:sp>
      <p:sp>
        <p:nvSpPr>
          <p:cNvPr id="5" name="Slide Number Placeholder 4"/>
          <p:cNvSpPr>
            <a:spLocks noGrp="1"/>
          </p:cNvSpPr>
          <p:nvPr>
            <p:ph type="sldNum" sz="quarter" idx="12"/>
          </p:nvPr>
        </p:nvSpPr>
        <p:spPr/>
        <p:txBody>
          <a:bodyPr/>
          <a:lstStyle/>
          <a:p>
            <a:fld id="{FEB392A3-1FE7-46A9-BF0F-AA7F5CADFD58}" type="slidenum">
              <a:rPr lang="es-AR" smtClean="0"/>
              <a:t>‹Nº›</a:t>
            </a:fld>
            <a:endParaRPr lang="es-AR"/>
          </a:p>
        </p:txBody>
      </p:sp>
    </p:spTree>
    <p:extLst>
      <p:ext uri="{BB962C8B-B14F-4D97-AF65-F5344CB8AC3E}">
        <p14:creationId xmlns:p14="http://schemas.microsoft.com/office/powerpoint/2010/main" val="2409392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2607D10-7D3B-4AFC-BBBF-4F21E52EC3E4}" type="datetime1">
              <a:rPr lang="es-AR" smtClean="0"/>
              <a:t>11/6/2016</a:t>
            </a:fld>
            <a:endParaRPr lang="es-AR"/>
          </a:p>
        </p:txBody>
      </p:sp>
      <p:sp>
        <p:nvSpPr>
          <p:cNvPr id="8" name="Footer Placeholder 7"/>
          <p:cNvSpPr>
            <a:spLocks noGrp="1"/>
          </p:cNvSpPr>
          <p:nvPr>
            <p:ph type="ftr" sz="quarter" idx="11"/>
          </p:nvPr>
        </p:nvSpPr>
        <p:spPr/>
        <p:txBody>
          <a:bodyPr/>
          <a:lstStyle>
            <a:lvl1pPr>
              <a:defRPr>
                <a:solidFill>
                  <a:srgbClr val="FFFFFF"/>
                </a:solidFill>
              </a:defRPr>
            </a:lvl1pPr>
          </a:lstStyle>
          <a:p>
            <a:r>
              <a:rPr lang="es-AR" smtClean="0"/>
              <a:t>Ing. Cintia V. Gioia</a:t>
            </a:r>
            <a:endParaRPr lang="es-AR"/>
          </a:p>
        </p:txBody>
      </p:sp>
      <p:sp>
        <p:nvSpPr>
          <p:cNvPr id="9" name="Slide Number Placeholder 8"/>
          <p:cNvSpPr>
            <a:spLocks noGrp="1"/>
          </p:cNvSpPr>
          <p:nvPr>
            <p:ph type="sldNum" sz="quarter" idx="12"/>
          </p:nvPr>
        </p:nvSpPr>
        <p:spPr/>
        <p:txBody>
          <a:bodyPr/>
          <a:lstStyle/>
          <a:p>
            <a:fld id="{FEB392A3-1FE7-46A9-BF0F-AA7F5CADFD58}" type="slidenum">
              <a:rPr lang="es-AR" smtClean="0"/>
              <a:t>‹Nº›</a:t>
            </a:fld>
            <a:endParaRPr lang="es-AR"/>
          </a:p>
        </p:txBody>
      </p:sp>
      <p:pic>
        <p:nvPicPr>
          <p:cNvPr id="10" name="Imagen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95004" y="0"/>
            <a:ext cx="1696995" cy="1030288"/>
          </a:xfrm>
          <a:prstGeom prst="rect">
            <a:avLst/>
          </a:prstGeom>
        </p:spPr>
      </p:pic>
    </p:spTree>
    <p:extLst>
      <p:ext uri="{BB962C8B-B14F-4D97-AF65-F5344CB8AC3E}">
        <p14:creationId xmlns:p14="http://schemas.microsoft.com/office/powerpoint/2010/main" val="612233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24491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99367"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43E9D59-10C5-4D55-A790-4FA2C85F09E0}" type="datetime1">
              <a:rPr lang="es-AR" smtClean="0"/>
              <a:t>11/6/2016</a:t>
            </a:fld>
            <a:endParaRPr lang="es-A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s-AR" smtClean="0"/>
              <a:t>Ing. Cintia V. Gioia</a:t>
            </a:r>
            <a:endParaRPr lang="es-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EB392A3-1FE7-46A9-BF0F-AA7F5CADFD58}" type="slidenum">
              <a:rPr lang="es-AR" smtClean="0"/>
              <a:t>‹Nº›</a:t>
            </a:fld>
            <a:endParaRPr lang="es-AR"/>
          </a:p>
        </p:txBody>
      </p:sp>
    </p:spTree>
    <p:extLst>
      <p:ext uri="{BB962C8B-B14F-4D97-AF65-F5344CB8AC3E}">
        <p14:creationId xmlns:p14="http://schemas.microsoft.com/office/powerpoint/2010/main" val="3074273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6596742"/>
            <a:ext cx="12192000" cy="2612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2C0F7665-4485-4A01-B44D-9A383FAB160A}" type="datetime1">
              <a:rPr lang="es-AR" smtClean="0"/>
              <a:t>11/6/2016</a:t>
            </a:fld>
            <a:endParaRPr lang="es-AR"/>
          </a:p>
        </p:txBody>
      </p:sp>
      <p:sp>
        <p:nvSpPr>
          <p:cNvPr id="6" name="Footer Placeholder 5"/>
          <p:cNvSpPr>
            <a:spLocks noGrp="1"/>
          </p:cNvSpPr>
          <p:nvPr>
            <p:ph type="ftr" sz="quarter" idx="11"/>
          </p:nvPr>
        </p:nvSpPr>
        <p:spPr/>
        <p:txBody>
          <a:bodyPr/>
          <a:lstStyle/>
          <a:p>
            <a:r>
              <a:rPr lang="es-AR" smtClean="0"/>
              <a:t>Ing. Cintia V. Gioia</a:t>
            </a:r>
            <a:endParaRPr lang="es-AR"/>
          </a:p>
        </p:txBody>
      </p:sp>
      <p:sp>
        <p:nvSpPr>
          <p:cNvPr id="7" name="Slide Number Placeholder 6"/>
          <p:cNvSpPr>
            <a:spLocks noGrp="1"/>
          </p:cNvSpPr>
          <p:nvPr>
            <p:ph type="sldNum" sz="quarter" idx="12"/>
          </p:nvPr>
        </p:nvSpPr>
        <p:spPr/>
        <p:txBody>
          <a:bodyPr/>
          <a:lstStyle/>
          <a:p>
            <a:fld id="{FEB392A3-1FE7-46A9-BF0F-AA7F5CADFD58}" type="slidenum">
              <a:rPr lang="es-AR" smtClean="0"/>
              <a:t>‹Nº›</a:t>
            </a:fld>
            <a:endParaRPr lang="es-AR"/>
          </a:p>
        </p:txBody>
      </p:sp>
    </p:spTree>
    <p:extLst>
      <p:ext uri="{BB962C8B-B14F-4D97-AF65-F5344CB8AC3E}">
        <p14:creationId xmlns:p14="http://schemas.microsoft.com/office/powerpoint/2010/main" val="40035683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4D8C7ED-6F3D-4247-91A1-E40E07782C77}" type="datetime1">
              <a:rPr lang="es-AR" smtClean="0"/>
              <a:t>11/6/2016</a:t>
            </a:fld>
            <a:endParaRPr lang="es-A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s-AR" smtClean="0"/>
              <a:t>Ing. Cintia V. Gioia</a:t>
            </a:r>
            <a:endParaRPr lang="es-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EB392A3-1FE7-46A9-BF0F-AA7F5CADFD58}" type="slidenum">
              <a:rPr lang="es-AR" smtClean="0"/>
              <a:t>‹Nº›</a:t>
            </a:fld>
            <a:endParaRPr lang="es-AR"/>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721348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1.xml"/><Relationship Id="rId4" Type="http://schemas.openxmlformats.org/officeDocument/2006/relationships/image" Target="../media/image8.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96126" y="1340996"/>
            <a:ext cx="11310550" cy="3566160"/>
          </a:xfrm>
        </p:spPr>
        <p:txBody>
          <a:bodyPr>
            <a:normAutofit fontScale="90000"/>
          </a:bodyPr>
          <a:lstStyle/>
          <a:p>
            <a:pPr algn="ctr"/>
            <a:r>
              <a:rPr lang="es-AR" b="1" dirty="0" smtClean="0"/>
              <a:t/>
            </a:r>
            <a:br>
              <a:rPr lang="es-AR" b="1" dirty="0" smtClean="0"/>
            </a:br>
            <a:r>
              <a:rPr lang="es-AR" b="1" dirty="0" smtClean="0"/>
              <a:t/>
            </a:r>
            <a:br>
              <a:rPr lang="es-AR" b="1" dirty="0" smtClean="0"/>
            </a:br>
            <a:r>
              <a:rPr lang="es-AR" b="1" dirty="0"/>
              <a:t/>
            </a:r>
            <a:br>
              <a:rPr lang="es-AR" b="1" dirty="0"/>
            </a:br>
            <a:r>
              <a:rPr lang="es-AR" b="1" dirty="0" smtClean="0"/>
              <a:t/>
            </a:r>
            <a:br>
              <a:rPr lang="es-AR" b="1" dirty="0" smtClean="0"/>
            </a:br>
            <a:r>
              <a:rPr lang="es-AR" b="1" dirty="0" smtClean="0"/>
              <a:t>Dispositivos Móviles</a:t>
            </a:r>
            <a:br>
              <a:rPr lang="es-AR" b="1" dirty="0" smtClean="0"/>
            </a:br>
            <a:r>
              <a:rPr lang="es-AR" b="1" dirty="0"/>
              <a:t/>
            </a:r>
            <a:br>
              <a:rPr lang="es-AR" b="1" dirty="0"/>
            </a:br>
            <a:r>
              <a:rPr lang="es-AR" sz="6700" b="1" dirty="0"/>
              <a:t>Introducción</a:t>
            </a:r>
            <a:r>
              <a:rPr lang="es-AR" b="1" dirty="0"/>
              <a:t/>
            </a:r>
            <a:br>
              <a:rPr lang="es-AR" b="1" dirty="0"/>
            </a:br>
            <a:endParaRPr lang="es-AR" sz="6600" b="1" dirty="0"/>
          </a:p>
        </p:txBody>
      </p:sp>
      <p:sp>
        <p:nvSpPr>
          <p:cNvPr id="3" name="Título 1"/>
          <p:cNvSpPr txBox="1">
            <a:spLocks/>
          </p:cNvSpPr>
          <p:nvPr/>
        </p:nvSpPr>
        <p:spPr>
          <a:xfrm>
            <a:off x="2108884" y="4636168"/>
            <a:ext cx="3594084" cy="1403685"/>
          </a:xfrm>
          <a:prstGeom prst="rect">
            <a:avLst/>
          </a:prstGeom>
        </p:spPr>
        <p:txBody>
          <a:bodyPr vert="horz" lIns="91440" tIns="45720" rIns="91440" bIns="45720" rtlCol="0" anchor="b">
            <a:normAutofit fontScale="40000" lnSpcReduction="20000"/>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r>
              <a:rPr lang="es-AR" b="1" dirty="0" smtClean="0"/>
              <a:t/>
            </a:r>
            <a:br>
              <a:rPr lang="es-AR" b="1" dirty="0" smtClean="0"/>
            </a:br>
            <a:r>
              <a:rPr lang="es-AR" b="1" dirty="0" smtClean="0"/>
              <a:t/>
            </a:r>
            <a:br>
              <a:rPr lang="es-AR" b="1" dirty="0" smtClean="0"/>
            </a:br>
            <a:r>
              <a:rPr lang="es-AR" b="1" dirty="0" smtClean="0"/>
              <a:t/>
            </a:r>
            <a:br>
              <a:rPr lang="es-AR" b="1" dirty="0" smtClean="0"/>
            </a:br>
            <a:endParaRPr lang="es-AR" sz="6600" b="1" dirty="0"/>
          </a:p>
        </p:txBody>
      </p:sp>
      <p:sp>
        <p:nvSpPr>
          <p:cNvPr id="4" name="Marcador de pie de página 3"/>
          <p:cNvSpPr>
            <a:spLocks noGrp="1"/>
          </p:cNvSpPr>
          <p:nvPr>
            <p:ph type="ftr" sz="quarter" idx="11"/>
          </p:nvPr>
        </p:nvSpPr>
        <p:spPr/>
        <p:txBody>
          <a:bodyPr/>
          <a:lstStyle/>
          <a:p>
            <a:r>
              <a:rPr lang="es-AR" dirty="0" smtClean="0"/>
              <a:t>Ing. Cintia V. Gioia</a:t>
            </a:r>
            <a:endParaRPr lang="es-AR" dirty="0"/>
          </a:p>
        </p:txBody>
      </p:sp>
      <p:sp>
        <p:nvSpPr>
          <p:cNvPr id="5" name="Marcador de número de diapositiva 4"/>
          <p:cNvSpPr>
            <a:spLocks noGrp="1"/>
          </p:cNvSpPr>
          <p:nvPr>
            <p:ph type="sldNum" sz="quarter" idx="12"/>
          </p:nvPr>
        </p:nvSpPr>
        <p:spPr/>
        <p:txBody>
          <a:bodyPr/>
          <a:lstStyle/>
          <a:p>
            <a:fld id="{FEB392A3-1FE7-46A9-BF0F-AA7F5CADFD58}" type="slidenum">
              <a:rPr lang="es-AR" smtClean="0"/>
              <a:t>1</a:t>
            </a:fld>
            <a:endParaRPr lang="es-AR"/>
          </a:p>
        </p:txBody>
      </p:sp>
    </p:spTree>
    <p:extLst>
      <p:ext uri="{BB962C8B-B14F-4D97-AF65-F5344CB8AC3E}">
        <p14:creationId xmlns:p14="http://schemas.microsoft.com/office/powerpoint/2010/main" val="9052692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2951" y="99165"/>
            <a:ext cx="11310550" cy="931123"/>
          </a:xfrm>
        </p:spPr>
        <p:txBody>
          <a:bodyPr>
            <a:normAutofit/>
          </a:bodyPr>
          <a:lstStyle/>
          <a:p>
            <a:r>
              <a:rPr lang="es-AR" sz="4000" b="1" dirty="0" smtClean="0"/>
              <a:t>Dispositivos Móviles - Tipos</a:t>
            </a:r>
            <a:endParaRPr lang="es-AR" sz="4000" b="1" dirty="0"/>
          </a:p>
        </p:txBody>
      </p:sp>
      <p:sp>
        <p:nvSpPr>
          <p:cNvPr id="10" name="Rectángulo 9"/>
          <p:cNvSpPr/>
          <p:nvPr/>
        </p:nvSpPr>
        <p:spPr>
          <a:xfrm>
            <a:off x="130629" y="1303932"/>
            <a:ext cx="11791406" cy="6432530"/>
          </a:xfrm>
          <a:prstGeom prst="rect">
            <a:avLst/>
          </a:prstGeom>
        </p:spPr>
        <p:txBody>
          <a:bodyPr wrap="square">
            <a:spAutoFit/>
          </a:bodyPr>
          <a:lstStyle/>
          <a:p>
            <a:pPr marL="514350" indent="-514350">
              <a:buFont typeface="Wingdings" panose="05000000000000000000" pitchFamily="2" charset="2"/>
              <a:buChar char="ü"/>
            </a:pPr>
            <a:r>
              <a:rPr lang="es-AR" sz="3200" b="1" dirty="0" smtClean="0">
                <a:solidFill>
                  <a:srgbClr val="000000"/>
                </a:solidFill>
                <a:latin typeface="+mj-lt"/>
              </a:rPr>
              <a:t>Smartphone</a:t>
            </a:r>
            <a:r>
              <a:rPr lang="es-AR" sz="3200" dirty="0" smtClean="0">
                <a:solidFill>
                  <a:srgbClr val="000000"/>
                </a:solidFill>
                <a:latin typeface="+mj-lt"/>
              </a:rPr>
              <a:t>: </a:t>
            </a:r>
            <a:r>
              <a:rPr lang="es-AR" sz="2400" dirty="0">
                <a:solidFill>
                  <a:srgbClr val="000000"/>
                </a:solidFill>
                <a:latin typeface="+mj-lt"/>
              </a:rPr>
              <a:t> </a:t>
            </a:r>
            <a:endParaRPr lang="es-AR" sz="2400" dirty="0" smtClean="0">
              <a:solidFill>
                <a:srgbClr val="000000"/>
              </a:solidFill>
              <a:latin typeface="+mj-lt"/>
            </a:endParaRPr>
          </a:p>
          <a:p>
            <a:pPr marL="800100" lvl="1" indent="-342900">
              <a:buFont typeface="Arial" panose="020B0604020202020204" pitchFamily="34" charset="0"/>
              <a:buChar char="•"/>
            </a:pPr>
            <a:r>
              <a:rPr lang="es-AR" sz="2000" dirty="0"/>
              <a:t>Teléfonos inteligentes con capacidades de teléfono celular, además del soporte a aplicaciones</a:t>
            </a:r>
            <a:r>
              <a:rPr lang="es-AR" sz="2000" dirty="0" smtClean="0"/>
              <a:t>.</a:t>
            </a:r>
          </a:p>
          <a:p>
            <a:pPr marL="800100" lvl="1" indent="-342900">
              <a:buFont typeface="Arial" panose="020B0604020202020204" pitchFamily="34" charset="0"/>
              <a:buChar char="•"/>
            </a:pPr>
            <a:r>
              <a:rPr lang="es-AR" sz="2000" dirty="0" smtClean="0"/>
              <a:t>Funciones: gestor de correo electrónico, organizador personal, pensados para acceder de manera continua a Internet, con configuraciones simples, se pueden ampliar las características del dispositivo descargando nuevas aplicaciones (aprovisionamiento </a:t>
            </a:r>
            <a:r>
              <a:rPr lang="es-AR" sz="2000" dirty="0" err="1" smtClean="0"/>
              <a:t>over</a:t>
            </a:r>
            <a:r>
              <a:rPr lang="es-AR" sz="2000" dirty="0" smtClean="0"/>
              <a:t> </a:t>
            </a:r>
            <a:r>
              <a:rPr lang="es-AR" sz="2000" dirty="0" err="1" smtClean="0"/>
              <a:t>the</a:t>
            </a:r>
            <a:r>
              <a:rPr lang="es-AR" sz="2000" dirty="0" smtClean="0"/>
              <a:t> air - OTA) gratuitas o pagas. </a:t>
            </a:r>
          </a:p>
          <a:p>
            <a:pPr marL="800100" lvl="1" indent="-342900">
              <a:buFont typeface="Arial" panose="020B0604020202020204" pitchFamily="34" charset="0"/>
              <a:buChar char="•"/>
            </a:pPr>
            <a:r>
              <a:rPr lang="es-AR" sz="2000" dirty="0" smtClean="0"/>
              <a:t>Existen </a:t>
            </a:r>
            <a:r>
              <a:rPr lang="es-AR" sz="2000" dirty="0"/>
              <a:t>de </a:t>
            </a:r>
            <a:r>
              <a:rPr lang="es-AR" sz="2000" dirty="0" smtClean="0"/>
              <a:t>baja  y alta gama (</a:t>
            </a:r>
            <a:r>
              <a:rPr lang="es-AR" sz="2000" dirty="0"/>
              <a:t>mejor procesador, mayor calidad en prestaciones de cámara, pantallas, grabación, edición, </a:t>
            </a:r>
            <a:r>
              <a:rPr lang="es-AR" sz="2000" dirty="0" err="1"/>
              <a:t>etc</a:t>
            </a:r>
            <a:r>
              <a:rPr lang="es-AR" sz="2000" dirty="0" smtClean="0"/>
              <a:t>).</a:t>
            </a:r>
          </a:p>
          <a:p>
            <a:pPr marL="800100" lvl="1" indent="-342900">
              <a:buFont typeface="Arial" panose="020B0604020202020204" pitchFamily="34" charset="0"/>
              <a:buChar char="•"/>
            </a:pPr>
            <a:r>
              <a:rPr lang="es-AR" sz="2000" dirty="0" smtClean="0"/>
              <a:t>Existen de baja y alta gama.</a:t>
            </a:r>
          </a:p>
          <a:p>
            <a:pPr marL="800100" lvl="1" indent="-342900">
              <a:buFont typeface="Arial" panose="020B0604020202020204" pitchFamily="34" charset="0"/>
              <a:buChar char="•"/>
            </a:pPr>
            <a:r>
              <a:rPr lang="es-AR" sz="2000" b="1" dirty="0"/>
              <a:t>Baja Gama: </a:t>
            </a:r>
          </a:p>
          <a:p>
            <a:pPr marL="1257300" lvl="2" indent="-342900">
              <a:buFont typeface="Courier New" panose="02070309020205020404" pitchFamily="49" charset="0"/>
              <a:buChar char="o"/>
            </a:pPr>
            <a:r>
              <a:rPr lang="es-AR" sz="2000" dirty="0"/>
              <a:t>Similares a los web-</a:t>
            </a:r>
            <a:r>
              <a:rPr lang="es-AR" sz="2000" dirty="0" err="1"/>
              <a:t>enabled</a:t>
            </a:r>
            <a:r>
              <a:rPr lang="es-AR" sz="2000" dirty="0"/>
              <a:t> en cuanto a la forma y al tamaño de pantalla, pero proporcionan funcionalidades un poco más avanzadas. </a:t>
            </a:r>
          </a:p>
          <a:p>
            <a:pPr marL="1257300" lvl="2" indent="-342900">
              <a:buFont typeface="Courier New" panose="02070309020205020404" pitchFamily="49" charset="0"/>
              <a:buChar char="o"/>
            </a:pPr>
            <a:r>
              <a:rPr lang="es-AR" sz="2000" dirty="0"/>
              <a:t>Tienen pequeños procesadores y poca memoria.</a:t>
            </a:r>
          </a:p>
          <a:p>
            <a:pPr marL="1257300" lvl="2" indent="-342900">
              <a:buFont typeface="Courier New" panose="02070309020205020404" pitchFamily="49" charset="0"/>
              <a:buChar char="o"/>
            </a:pPr>
            <a:r>
              <a:rPr lang="es-AR" sz="2000" dirty="0"/>
              <a:t>Amplió el soporte a aplicaciones.</a:t>
            </a:r>
          </a:p>
          <a:p>
            <a:pPr marL="800100" lvl="1" indent="-342900">
              <a:buFont typeface="Arial" panose="020B0604020202020204" pitchFamily="34" charset="0"/>
              <a:buChar char="•"/>
            </a:pPr>
            <a:endParaRPr lang="es-AR" sz="2000" dirty="0" smtClean="0"/>
          </a:p>
          <a:p>
            <a:endParaRPr lang="es-AR" sz="2400" dirty="0">
              <a:solidFill>
                <a:srgbClr val="000000"/>
              </a:solidFill>
              <a:latin typeface="+mj-lt"/>
            </a:endParaRPr>
          </a:p>
          <a:p>
            <a:pPr marL="514350" indent="-514350">
              <a:buFont typeface="Wingdings" panose="05000000000000000000" pitchFamily="2" charset="2"/>
              <a:buChar char="ü"/>
            </a:pPr>
            <a:endParaRPr lang="es-AR" sz="3200" i="1" dirty="0">
              <a:solidFill>
                <a:srgbClr val="000000"/>
              </a:solidFill>
              <a:latin typeface="+mj-lt"/>
            </a:endParaRPr>
          </a:p>
          <a:p>
            <a:endParaRPr lang="es-AR" sz="3200" b="0" i="1" u="none" strike="noStrike" baseline="0" dirty="0" smtClean="0">
              <a:solidFill>
                <a:srgbClr val="000000"/>
              </a:solidFill>
              <a:latin typeface="+mj-lt"/>
            </a:endParaRPr>
          </a:p>
          <a:p>
            <a:pPr marL="514350" indent="-514350">
              <a:buFont typeface="Wingdings" panose="05000000000000000000" pitchFamily="2" charset="2"/>
              <a:buChar char="ü"/>
            </a:pPr>
            <a:endParaRPr lang="es-AR" sz="3200" b="0" i="1" u="none" strike="noStrike" baseline="0" dirty="0" smtClean="0">
              <a:solidFill>
                <a:srgbClr val="000000"/>
              </a:solidFill>
              <a:latin typeface="+mj-lt"/>
            </a:endParaRPr>
          </a:p>
        </p:txBody>
      </p:sp>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4" name="Marcador de número de diapositiva 3"/>
          <p:cNvSpPr>
            <a:spLocks noGrp="1"/>
          </p:cNvSpPr>
          <p:nvPr>
            <p:ph type="sldNum" sz="quarter" idx="12"/>
          </p:nvPr>
        </p:nvSpPr>
        <p:spPr/>
        <p:txBody>
          <a:bodyPr/>
          <a:lstStyle/>
          <a:p>
            <a:fld id="{FEB392A3-1FE7-46A9-BF0F-AA7F5CADFD58}" type="slidenum">
              <a:rPr lang="es-AR" smtClean="0"/>
              <a:t>10</a:t>
            </a:fld>
            <a:endParaRPr lang="es-AR"/>
          </a:p>
        </p:txBody>
      </p:sp>
    </p:spTree>
    <p:extLst>
      <p:ext uri="{BB962C8B-B14F-4D97-AF65-F5344CB8AC3E}">
        <p14:creationId xmlns:p14="http://schemas.microsoft.com/office/powerpoint/2010/main" val="29199198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2951" y="99165"/>
            <a:ext cx="11310550" cy="931123"/>
          </a:xfrm>
        </p:spPr>
        <p:txBody>
          <a:bodyPr>
            <a:normAutofit/>
          </a:bodyPr>
          <a:lstStyle/>
          <a:p>
            <a:r>
              <a:rPr lang="es-AR" sz="4000" b="1" dirty="0" smtClean="0"/>
              <a:t>Dispositivos Móviles - Tipos</a:t>
            </a:r>
            <a:endParaRPr lang="es-AR" sz="4000" b="1" dirty="0"/>
          </a:p>
        </p:txBody>
      </p:sp>
      <p:sp>
        <p:nvSpPr>
          <p:cNvPr id="10" name="Rectángulo 9"/>
          <p:cNvSpPr/>
          <p:nvPr/>
        </p:nvSpPr>
        <p:spPr>
          <a:xfrm>
            <a:off x="130629" y="1303932"/>
            <a:ext cx="11791406" cy="6063198"/>
          </a:xfrm>
          <a:prstGeom prst="rect">
            <a:avLst/>
          </a:prstGeom>
        </p:spPr>
        <p:txBody>
          <a:bodyPr wrap="square">
            <a:spAutoFit/>
          </a:bodyPr>
          <a:lstStyle/>
          <a:p>
            <a:pPr marL="514350" indent="-514350">
              <a:buFont typeface="Wingdings" panose="05000000000000000000" pitchFamily="2" charset="2"/>
              <a:buChar char="ü"/>
            </a:pPr>
            <a:r>
              <a:rPr lang="es-AR" sz="3200" b="1" dirty="0" smtClean="0">
                <a:solidFill>
                  <a:srgbClr val="000000"/>
                </a:solidFill>
                <a:latin typeface="+mj-lt"/>
              </a:rPr>
              <a:t>Smartphone</a:t>
            </a:r>
            <a:r>
              <a:rPr lang="es-AR" sz="3200" dirty="0" smtClean="0">
                <a:solidFill>
                  <a:srgbClr val="000000"/>
                </a:solidFill>
                <a:latin typeface="+mj-lt"/>
              </a:rPr>
              <a:t>: </a:t>
            </a:r>
            <a:r>
              <a:rPr lang="es-AR" sz="2400" dirty="0">
                <a:solidFill>
                  <a:srgbClr val="000000"/>
                </a:solidFill>
                <a:latin typeface="+mj-lt"/>
              </a:rPr>
              <a:t> </a:t>
            </a:r>
            <a:endParaRPr lang="es-AR" sz="2400" dirty="0" smtClean="0">
              <a:solidFill>
                <a:srgbClr val="000000"/>
              </a:solidFill>
              <a:latin typeface="+mj-lt"/>
            </a:endParaRPr>
          </a:p>
          <a:p>
            <a:pPr marL="800100" lvl="1" indent="-342900">
              <a:buFont typeface="Arial" panose="020B0604020202020204" pitchFamily="34" charset="0"/>
              <a:buChar char="•"/>
            </a:pPr>
            <a:r>
              <a:rPr lang="es-AR" sz="2000" b="1" dirty="0" smtClean="0"/>
              <a:t>Alta Gama</a:t>
            </a:r>
            <a:r>
              <a:rPr lang="es-AR" sz="2000" b="1" dirty="0"/>
              <a:t>: </a:t>
            </a:r>
          </a:p>
          <a:p>
            <a:pPr marL="1257300" lvl="2" indent="-342900">
              <a:buFont typeface="Courier New" panose="02070309020205020404" pitchFamily="49" charset="0"/>
              <a:buChar char="o"/>
            </a:pPr>
            <a:r>
              <a:rPr lang="es-AR" sz="2000" dirty="0" smtClean="0"/>
              <a:t>Mucho </a:t>
            </a:r>
            <a:r>
              <a:rPr lang="es-AR" sz="2000" dirty="0"/>
              <a:t>más </a:t>
            </a:r>
            <a:r>
              <a:rPr lang="es-AR" sz="2000" dirty="0" smtClean="0"/>
              <a:t>potentes.</a:t>
            </a:r>
          </a:p>
          <a:p>
            <a:pPr marL="1257300" lvl="2" indent="-342900">
              <a:buFont typeface="Courier New" panose="02070309020205020404" pitchFamily="49" charset="0"/>
              <a:buChar char="o"/>
            </a:pPr>
            <a:r>
              <a:rPr lang="es-AR" sz="2000" dirty="0" smtClean="0"/>
              <a:t>Posibilidad </a:t>
            </a:r>
            <a:r>
              <a:rPr lang="es-AR" sz="2000" dirty="0"/>
              <a:t>de añadir </a:t>
            </a:r>
            <a:r>
              <a:rPr lang="es-AR" sz="2000" dirty="0" smtClean="0"/>
              <a:t>aplicaciones.</a:t>
            </a:r>
          </a:p>
          <a:p>
            <a:pPr marL="1257300" lvl="2" indent="-342900">
              <a:buFont typeface="Courier New" panose="02070309020205020404" pitchFamily="49" charset="0"/>
              <a:buChar char="o"/>
            </a:pPr>
            <a:r>
              <a:rPr lang="es-AR" sz="2000" dirty="0" smtClean="0"/>
              <a:t>Sistemas </a:t>
            </a:r>
            <a:r>
              <a:rPr lang="es-AR" sz="2000" dirty="0"/>
              <a:t>operativos completos y una gran cantidad de memoria disponible para aplicaciones de </a:t>
            </a:r>
            <a:r>
              <a:rPr lang="es-AR" sz="2000" dirty="0" smtClean="0"/>
              <a:t>terceros.</a:t>
            </a:r>
          </a:p>
          <a:p>
            <a:pPr marL="1257300" lvl="2" indent="-342900">
              <a:buFont typeface="Courier New" panose="02070309020205020404" pitchFamily="49" charset="0"/>
              <a:buChar char="o"/>
            </a:pPr>
            <a:r>
              <a:rPr lang="es-AR" sz="2000" dirty="0"/>
              <a:t>Los primeros sistemas operativos más comunes fueron </a:t>
            </a:r>
            <a:r>
              <a:rPr lang="es-AR" sz="2000" dirty="0" err="1"/>
              <a:t>Symbian</a:t>
            </a:r>
            <a:r>
              <a:rPr lang="es-AR" sz="2000" dirty="0"/>
              <a:t> OS, Palm OS, Pocket PC </a:t>
            </a:r>
            <a:r>
              <a:rPr lang="es-AR" sz="2000" dirty="0" err="1"/>
              <a:t>Phone</a:t>
            </a:r>
            <a:r>
              <a:rPr lang="es-AR" sz="2000" dirty="0"/>
              <a:t> </a:t>
            </a:r>
            <a:r>
              <a:rPr lang="es-AR" sz="2000" dirty="0" err="1"/>
              <a:t>Edition</a:t>
            </a:r>
            <a:r>
              <a:rPr lang="es-AR" sz="2000" dirty="0"/>
              <a:t> y Microsoft Smartphone 2002. El soporte a J2ME es común también</a:t>
            </a:r>
            <a:r>
              <a:rPr lang="es-AR" sz="2000" dirty="0" smtClean="0"/>
              <a:t>.</a:t>
            </a:r>
          </a:p>
          <a:p>
            <a:pPr marL="1257300" lvl="2" indent="-342900">
              <a:buFont typeface="Courier New" panose="02070309020205020404" pitchFamily="49" charset="0"/>
              <a:buChar char="o"/>
            </a:pPr>
            <a:r>
              <a:rPr lang="es-AR" sz="2000" dirty="0" smtClean="0"/>
              <a:t>Sistemas operativos actuales: Android</a:t>
            </a:r>
            <a:endParaRPr lang="es-AR" sz="2000" dirty="0"/>
          </a:p>
          <a:p>
            <a:pPr marL="1257300" lvl="2" indent="-342900">
              <a:buFont typeface="Courier New" panose="02070309020205020404" pitchFamily="49" charset="0"/>
              <a:buChar char="o"/>
            </a:pPr>
            <a:r>
              <a:rPr lang="es-AR" sz="2000" dirty="0" smtClean="0"/>
              <a:t>Incorpora </a:t>
            </a:r>
            <a:r>
              <a:rPr lang="es-AR" sz="2000" dirty="0"/>
              <a:t>prestaciones como </a:t>
            </a:r>
            <a:r>
              <a:rPr lang="es-AR" sz="2000" dirty="0" err="1"/>
              <a:t>videollamadas</a:t>
            </a:r>
            <a:r>
              <a:rPr lang="es-AR" sz="2000" dirty="0"/>
              <a:t>, pantalla retina, multitarea, grabación y edición en alta </a:t>
            </a:r>
            <a:r>
              <a:rPr lang="es-AR" sz="2000" dirty="0" smtClean="0"/>
              <a:t>definición, cámara con </a:t>
            </a:r>
            <a:r>
              <a:rPr lang="es-AR" sz="2000" dirty="0"/>
              <a:t>flash LED, </a:t>
            </a:r>
            <a:r>
              <a:rPr lang="es-AR" sz="2000" dirty="0" smtClean="0"/>
              <a:t>etc.</a:t>
            </a:r>
          </a:p>
          <a:p>
            <a:pPr marL="1257300" lvl="2" indent="-342900">
              <a:buFont typeface="Courier New" panose="02070309020205020404" pitchFamily="49" charset="0"/>
              <a:buChar char="o"/>
            </a:pPr>
            <a:r>
              <a:rPr lang="es-AR" sz="2000" dirty="0" smtClean="0"/>
              <a:t>Importante: </a:t>
            </a:r>
            <a:r>
              <a:rPr lang="es-AR" sz="2000" dirty="0"/>
              <a:t> </a:t>
            </a:r>
            <a:r>
              <a:rPr lang="es-AR" sz="2000" dirty="0" smtClean="0"/>
              <a:t>soporte de </a:t>
            </a:r>
            <a:r>
              <a:rPr lang="es-AR" sz="2000" dirty="0"/>
              <a:t>red inalámbrica, al sistema operativo utilizado y </a:t>
            </a:r>
            <a:r>
              <a:rPr lang="es-AR" sz="2000" dirty="0" smtClean="0"/>
              <a:t>los </a:t>
            </a:r>
            <a:r>
              <a:rPr lang="es-AR" sz="2000" dirty="0"/>
              <a:t>planes de mercado y de distribución de los </a:t>
            </a:r>
            <a:r>
              <a:rPr lang="es-AR" sz="2000" dirty="0" smtClean="0"/>
              <a:t>fabricantes.</a:t>
            </a:r>
          </a:p>
          <a:p>
            <a:pPr marL="1257300" lvl="2" indent="-342900">
              <a:buFont typeface="Courier New" panose="02070309020205020404" pitchFamily="49" charset="0"/>
              <a:buChar char="o"/>
            </a:pPr>
            <a:r>
              <a:rPr lang="es-AR" sz="2000" dirty="0"/>
              <a:t>P</a:t>
            </a:r>
            <a:r>
              <a:rPr lang="es-AR" sz="2000" dirty="0" smtClean="0"/>
              <a:t>rocesador </a:t>
            </a:r>
            <a:r>
              <a:rPr lang="es-AR" sz="2000" dirty="0" err="1" smtClean="0"/>
              <a:t>multi</a:t>
            </a:r>
            <a:r>
              <a:rPr lang="es-AR" sz="2000" dirty="0" smtClean="0"/>
              <a:t>-núcleo</a:t>
            </a:r>
            <a:r>
              <a:rPr lang="es-AR" sz="2000" dirty="0"/>
              <a:t> </a:t>
            </a:r>
          </a:p>
          <a:p>
            <a:pPr marL="514350" indent="-514350">
              <a:buFont typeface="Wingdings" panose="05000000000000000000" pitchFamily="2" charset="2"/>
              <a:buChar char="ü"/>
            </a:pPr>
            <a:endParaRPr lang="es-AR" sz="3200" i="1" dirty="0">
              <a:solidFill>
                <a:srgbClr val="000000"/>
              </a:solidFill>
              <a:latin typeface="+mj-lt"/>
            </a:endParaRPr>
          </a:p>
          <a:p>
            <a:endParaRPr lang="es-AR" sz="3200" b="0" i="1" u="none" strike="noStrike" baseline="0" dirty="0" smtClean="0">
              <a:solidFill>
                <a:srgbClr val="000000"/>
              </a:solidFill>
              <a:latin typeface="+mj-lt"/>
            </a:endParaRPr>
          </a:p>
          <a:p>
            <a:pPr marL="514350" indent="-514350">
              <a:buFont typeface="Wingdings" panose="05000000000000000000" pitchFamily="2" charset="2"/>
              <a:buChar char="ü"/>
            </a:pPr>
            <a:endParaRPr lang="es-AR" sz="3200" b="0" i="1" u="none" strike="noStrike" baseline="0" dirty="0" smtClean="0">
              <a:solidFill>
                <a:srgbClr val="000000"/>
              </a:solidFill>
              <a:latin typeface="+mj-lt"/>
            </a:endParaRPr>
          </a:p>
        </p:txBody>
      </p:sp>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4" name="Marcador de número de diapositiva 3"/>
          <p:cNvSpPr>
            <a:spLocks noGrp="1"/>
          </p:cNvSpPr>
          <p:nvPr>
            <p:ph type="sldNum" sz="quarter" idx="12"/>
          </p:nvPr>
        </p:nvSpPr>
        <p:spPr/>
        <p:txBody>
          <a:bodyPr/>
          <a:lstStyle/>
          <a:p>
            <a:fld id="{FEB392A3-1FE7-46A9-BF0F-AA7F5CADFD58}" type="slidenum">
              <a:rPr lang="es-AR" smtClean="0"/>
              <a:t>11</a:t>
            </a:fld>
            <a:endParaRPr lang="es-AR"/>
          </a:p>
        </p:txBody>
      </p:sp>
    </p:spTree>
    <p:extLst>
      <p:ext uri="{BB962C8B-B14F-4D97-AF65-F5344CB8AC3E}">
        <p14:creationId xmlns:p14="http://schemas.microsoft.com/office/powerpoint/2010/main" val="25561370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2951" y="99165"/>
            <a:ext cx="11310550" cy="931123"/>
          </a:xfrm>
        </p:spPr>
        <p:txBody>
          <a:bodyPr>
            <a:normAutofit/>
          </a:bodyPr>
          <a:lstStyle/>
          <a:p>
            <a:r>
              <a:rPr lang="es-AR" sz="4000" b="1" dirty="0" smtClean="0"/>
              <a:t>Dispositivos Móviles - Tipos</a:t>
            </a:r>
            <a:endParaRPr lang="es-AR" sz="4000" b="1" dirty="0"/>
          </a:p>
        </p:txBody>
      </p:sp>
      <p:sp>
        <p:nvSpPr>
          <p:cNvPr id="10" name="Rectángulo 9"/>
          <p:cNvSpPr/>
          <p:nvPr/>
        </p:nvSpPr>
        <p:spPr>
          <a:xfrm>
            <a:off x="130629" y="1303932"/>
            <a:ext cx="11791406" cy="3908762"/>
          </a:xfrm>
          <a:prstGeom prst="rect">
            <a:avLst/>
          </a:prstGeom>
        </p:spPr>
        <p:txBody>
          <a:bodyPr wrap="square">
            <a:spAutoFit/>
          </a:bodyPr>
          <a:lstStyle/>
          <a:p>
            <a:endParaRPr lang="es-AR" sz="2400" dirty="0">
              <a:solidFill>
                <a:srgbClr val="000000"/>
              </a:solidFill>
              <a:latin typeface="+mj-lt"/>
            </a:endParaRPr>
          </a:p>
          <a:p>
            <a:pPr marL="514350" indent="-514350">
              <a:buFont typeface="Wingdings" panose="05000000000000000000" pitchFamily="2" charset="2"/>
              <a:buChar char="ü"/>
            </a:pPr>
            <a:r>
              <a:rPr lang="es-AR" sz="3200" b="1" dirty="0" smtClean="0">
                <a:solidFill>
                  <a:srgbClr val="000000"/>
                </a:solidFill>
                <a:latin typeface="+mj-lt"/>
              </a:rPr>
              <a:t>Tablet PC</a:t>
            </a:r>
            <a:r>
              <a:rPr lang="es-AR" sz="3200" dirty="0" smtClean="0">
                <a:solidFill>
                  <a:srgbClr val="000000"/>
                </a:solidFill>
                <a:latin typeface="+mj-lt"/>
              </a:rPr>
              <a:t>: </a:t>
            </a:r>
          </a:p>
          <a:p>
            <a:pPr marL="800100" lvl="1" indent="-342900">
              <a:buFont typeface="Arial" panose="020B0604020202020204" pitchFamily="34" charset="0"/>
              <a:buChar char="•"/>
            </a:pPr>
            <a:r>
              <a:rPr lang="es-AR" sz="2000" dirty="0"/>
              <a:t>Ordenador con pantalla con la que se puede interaccionar directamente.</a:t>
            </a:r>
          </a:p>
          <a:p>
            <a:endParaRPr lang="es-AR" sz="2400" dirty="0">
              <a:solidFill>
                <a:srgbClr val="000000"/>
              </a:solidFill>
              <a:latin typeface="+mj-lt"/>
            </a:endParaRPr>
          </a:p>
          <a:p>
            <a:pPr marL="514350" indent="-514350">
              <a:buFont typeface="Wingdings" panose="05000000000000000000" pitchFamily="2" charset="2"/>
              <a:buChar char="ü"/>
            </a:pPr>
            <a:r>
              <a:rPr lang="es-AR" sz="3200" b="1" dirty="0" smtClean="0">
                <a:solidFill>
                  <a:srgbClr val="000000"/>
                </a:solidFill>
                <a:latin typeface="+mj-lt"/>
              </a:rPr>
              <a:t>Tableta</a:t>
            </a:r>
            <a:r>
              <a:rPr lang="es-AR" sz="3200" dirty="0" smtClean="0">
                <a:solidFill>
                  <a:srgbClr val="000000"/>
                </a:solidFill>
                <a:latin typeface="+mj-lt"/>
              </a:rPr>
              <a:t>: </a:t>
            </a:r>
          </a:p>
          <a:p>
            <a:pPr marL="800100" lvl="1" indent="-342900">
              <a:buFont typeface="Arial" panose="020B0604020202020204" pitchFamily="34" charset="0"/>
              <a:buChar char="•"/>
            </a:pPr>
            <a:r>
              <a:rPr lang="es-AR" sz="2000" dirty="0" smtClean="0"/>
              <a:t>En general mercado</a:t>
            </a:r>
            <a:r>
              <a:rPr lang="es-AR" sz="2000" dirty="0"/>
              <a:t> dominado por el iPad de Apple (con software de Apple).</a:t>
            </a:r>
          </a:p>
          <a:p>
            <a:pPr marL="514350" indent="-514350">
              <a:buFont typeface="Wingdings" panose="05000000000000000000" pitchFamily="2" charset="2"/>
              <a:buChar char="ü"/>
            </a:pPr>
            <a:endParaRPr lang="es-AR" sz="3200" i="1" dirty="0">
              <a:solidFill>
                <a:srgbClr val="000000"/>
              </a:solidFill>
              <a:latin typeface="+mj-lt"/>
            </a:endParaRPr>
          </a:p>
          <a:p>
            <a:endParaRPr lang="es-AR" sz="3200" b="0" i="1" u="none" strike="noStrike" baseline="0" dirty="0" smtClean="0">
              <a:solidFill>
                <a:srgbClr val="000000"/>
              </a:solidFill>
              <a:latin typeface="+mj-lt"/>
            </a:endParaRPr>
          </a:p>
          <a:p>
            <a:pPr marL="514350" indent="-514350">
              <a:buFont typeface="Wingdings" panose="05000000000000000000" pitchFamily="2" charset="2"/>
              <a:buChar char="ü"/>
            </a:pPr>
            <a:endParaRPr lang="es-AR" sz="3200" b="0" i="1" u="none" strike="noStrike" baseline="0" dirty="0" smtClean="0">
              <a:solidFill>
                <a:srgbClr val="000000"/>
              </a:solidFill>
              <a:latin typeface="+mj-lt"/>
            </a:endParaRPr>
          </a:p>
        </p:txBody>
      </p:sp>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4" name="Marcador de número de diapositiva 3"/>
          <p:cNvSpPr>
            <a:spLocks noGrp="1"/>
          </p:cNvSpPr>
          <p:nvPr>
            <p:ph type="sldNum" sz="quarter" idx="12"/>
          </p:nvPr>
        </p:nvSpPr>
        <p:spPr/>
        <p:txBody>
          <a:bodyPr/>
          <a:lstStyle/>
          <a:p>
            <a:fld id="{FEB392A3-1FE7-46A9-BF0F-AA7F5CADFD58}" type="slidenum">
              <a:rPr lang="es-AR" smtClean="0"/>
              <a:t>12</a:t>
            </a:fld>
            <a:endParaRPr lang="es-AR"/>
          </a:p>
        </p:txBody>
      </p:sp>
    </p:spTree>
    <p:extLst>
      <p:ext uri="{BB962C8B-B14F-4D97-AF65-F5344CB8AC3E}">
        <p14:creationId xmlns:p14="http://schemas.microsoft.com/office/powerpoint/2010/main" val="34037542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2951" y="99165"/>
            <a:ext cx="11310550" cy="931123"/>
          </a:xfrm>
        </p:spPr>
        <p:txBody>
          <a:bodyPr>
            <a:normAutofit/>
          </a:bodyPr>
          <a:lstStyle/>
          <a:p>
            <a:r>
              <a:rPr lang="es-AR" sz="4000" b="1" dirty="0" smtClean="0"/>
              <a:t>Dispositivos Móviles – Pantallas</a:t>
            </a:r>
            <a:endParaRPr lang="es-AR" sz="4000" b="1" dirty="0"/>
          </a:p>
        </p:txBody>
      </p:sp>
      <p:sp>
        <p:nvSpPr>
          <p:cNvPr id="10" name="Rectángulo 9"/>
          <p:cNvSpPr/>
          <p:nvPr/>
        </p:nvSpPr>
        <p:spPr>
          <a:xfrm>
            <a:off x="182560" y="1246408"/>
            <a:ext cx="11791406" cy="6370975"/>
          </a:xfrm>
          <a:prstGeom prst="rect">
            <a:avLst/>
          </a:prstGeom>
        </p:spPr>
        <p:txBody>
          <a:bodyPr wrap="square">
            <a:spAutoFit/>
          </a:bodyPr>
          <a:lstStyle/>
          <a:p>
            <a:endParaRPr lang="es-AR" sz="3200" i="1" dirty="0" smtClean="0">
              <a:solidFill>
                <a:srgbClr val="000000"/>
              </a:solidFill>
              <a:latin typeface="+mj-lt"/>
            </a:endParaRPr>
          </a:p>
          <a:p>
            <a:endParaRPr lang="es-AR" sz="3200" i="1" dirty="0" smtClean="0">
              <a:solidFill>
                <a:srgbClr val="000000"/>
              </a:solidFill>
              <a:latin typeface="+mj-lt"/>
            </a:endParaRPr>
          </a:p>
          <a:p>
            <a:pPr marL="971550" lvl="1" indent="-514350">
              <a:buFont typeface="Wingdings" panose="05000000000000000000" pitchFamily="2" charset="2"/>
              <a:buChar char="§"/>
            </a:pPr>
            <a:r>
              <a:rPr lang="es-AR" sz="2800" b="1" dirty="0" smtClean="0">
                <a:solidFill>
                  <a:srgbClr val="000000"/>
                </a:solidFill>
                <a:latin typeface="+mj-lt"/>
              </a:rPr>
              <a:t>Táctil Resistiva</a:t>
            </a:r>
            <a:endParaRPr lang="es-AR" sz="2800" b="1" dirty="0">
              <a:solidFill>
                <a:srgbClr val="000000"/>
              </a:solidFill>
              <a:latin typeface="+mj-lt"/>
            </a:endParaRPr>
          </a:p>
          <a:p>
            <a:pPr marL="971550" lvl="1" indent="-514350">
              <a:buFont typeface="Wingdings" panose="05000000000000000000" pitchFamily="2" charset="2"/>
              <a:buChar char="§"/>
            </a:pPr>
            <a:endParaRPr lang="es-AR" sz="2800" b="1" dirty="0" smtClean="0">
              <a:solidFill>
                <a:srgbClr val="000000"/>
              </a:solidFill>
              <a:latin typeface="+mj-lt"/>
            </a:endParaRPr>
          </a:p>
          <a:p>
            <a:pPr marL="971550" lvl="1" indent="-514350">
              <a:buFont typeface="Wingdings" panose="05000000000000000000" pitchFamily="2" charset="2"/>
              <a:buChar char="§"/>
            </a:pPr>
            <a:r>
              <a:rPr lang="es-AR" sz="2800" b="1" dirty="0" smtClean="0">
                <a:solidFill>
                  <a:srgbClr val="000000"/>
                </a:solidFill>
                <a:latin typeface="+mj-lt"/>
              </a:rPr>
              <a:t>Táctil Capacitiva</a:t>
            </a:r>
            <a:endParaRPr lang="es-AR" sz="2000" b="1" dirty="0" smtClean="0"/>
          </a:p>
          <a:p>
            <a:pPr marL="971550" lvl="1" indent="-514350">
              <a:buFont typeface="Wingdings" panose="05000000000000000000" pitchFamily="2" charset="2"/>
              <a:buChar char="§"/>
            </a:pPr>
            <a:endParaRPr lang="es-AR" sz="2800" b="1" dirty="0" smtClean="0">
              <a:solidFill>
                <a:srgbClr val="000000"/>
              </a:solidFill>
              <a:latin typeface="+mj-lt"/>
            </a:endParaRPr>
          </a:p>
          <a:p>
            <a:pPr marL="971550" lvl="1" indent="-514350">
              <a:buFont typeface="Wingdings" panose="05000000000000000000" pitchFamily="2" charset="2"/>
              <a:buChar char="§"/>
            </a:pPr>
            <a:r>
              <a:rPr lang="es-AR" sz="2800" b="1" dirty="0" smtClean="0">
                <a:solidFill>
                  <a:srgbClr val="000000"/>
                </a:solidFill>
                <a:latin typeface="+mj-lt"/>
              </a:rPr>
              <a:t>Táctil Infrarroja</a:t>
            </a:r>
          </a:p>
          <a:p>
            <a:pPr marL="971550" lvl="1" indent="-514350">
              <a:buFont typeface="Wingdings" panose="05000000000000000000" pitchFamily="2" charset="2"/>
              <a:buChar char="§"/>
            </a:pPr>
            <a:endParaRPr lang="es-AR" sz="2800" b="1" dirty="0" smtClean="0">
              <a:solidFill>
                <a:srgbClr val="000000"/>
              </a:solidFill>
              <a:latin typeface="+mj-lt"/>
            </a:endParaRPr>
          </a:p>
          <a:p>
            <a:pPr marL="971550" lvl="1" indent="-514350">
              <a:buFont typeface="Wingdings" panose="05000000000000000000" pitchFamily="2" charset="2"/>
              <a:buChar char="§"/>
            </a:pPr>
            <a:r>
              <a:rPr lang="es-AR" sz="2800" b="1" dirty="0" smtClean="0">
                <a:solidFill>
                  <a:srgbClr val="000000"/>
                </a:solidFill>
                <a:latin typeface="+mj-lt"/>
              </a:rPr>
              <a:t>De Tinta Electrónica</a:t>
            </a:r>
            <a:endParaRPr lang="es-AR" sz="2800" b="1" dirty="0">
              <a:solidFill>
                <a:srgbClr val="000000"/>
              </a:solidFill>
              <a:latin typeface="+mj-lt"/>
            </a:endParaRPr>
          </a:p>
          <a:p>
            <a:pPr marL="400050" lvl="2"/>
            <a:r>
              <a:rPr lang="es-AR" sz="2000" dirty="0" smtClean="0"/>
              <a:t> </a:t>
            </a:r>
            <a:endParaRPr lang="es-AR" sz="2000" i="1" dirty="0" smtClean="0">
              <a:solidFill>
                <a:srgbClr val="000000"/>
              </a:solidFill>
              <a:latin typeface="+mj-lt"/>
            </a:endParaRPr>
          </a:p>
          <a:p>
            <a:endParaRPr lang="es-AR" sz="3200" i="1" dirty="0">
              <a:solidFill>
                <a:srgbClr val="000000"/>
              </a:solidFill>
              <a:latin typeface="+mj-lt"/>
            </a:endParaRPr>
          </a:p>
          <a:p>
            <a:pPr marL="514350" indent="-514350">
              <a:buFont typeface="Wingdings" panose="05000000000000000000" pitchFamily="2" charset="2"/>
              <a:buChar char="ü"/>
            </a:pPr>
            <a:endParaRPr lang="es-AR" sz="3200" i="1" dirty="0">
              <a:solidFill>
                <a:srgbClr val="000000"/>
              </a:solidFill>
              <a:latin typeface="+mj-lt"/>
            </a:endParaRPr>
          </a:p>
          <a:p>
            <a:endParaRPr lang="es-AR" sz="3200" b="0" i="1" u="none" strike="noStrike" baseline="0" dirty="0" smtClean="0">
              <a:solidFill>
                <a:srgbClr val="000000"/>
              </a:solidFill>
              <a:latin typeface="+mj-lt"/>
            </a:endParaRPr>
          </a:p>
          <a:p>
            <a:pPr marL="514350" indent="-514350">
              <a:buFont typeface="Wingdings" panose="05000000000000000000" pitchFamily="2" charset="2"/>
              <a:buChar char="ü"/>
            </a:pPr>
            <a:endParaRPr lang="es-AR" sz="3200" b="0" i="1" u="none" strike="noStrike" baseline="0" dirty="0" smtClean="0">
              <a:solidFill>
                <a:srgbClr val="000000"/>
              </a:solidFill>
              <a:latin typeface="+mj-lt"/>
            </a:endParaRPr>
          </a:p>
        </p:txBody>
      </p:sp>
      <p:sp>
        <p:nvSpPr>
          <p:cNvPr id="3" name="CuadroTexto 2"/>
          <p:cNvSpPr txBox="1"/>
          <p:nvPr/>
        </p:nvSpPr>
        <p:spPr>
          <a:xfrm>
            <a:off x="5403788" y="2484917"/>
            <a:ext cx="4759809" cy="984885"/>
          </a:xfrm>
          <a:prstGeom prst="rect">
            <a:avLst/>
          </a:prstGeom>
          <a:noFill/>
        </p:spPr>
        <p:txBody>
          <a:bodyPr wrap="square" rtlCol="0">
            <a:spAutoFit/>
          </a:bodyPr>
          <a:lstStyle/>
          <a:p>
            <a:pPr marL="0" lvl="2"/>
            <a:r>
              <a:rPr lang="es-AR" sz="2000" dirty="0"/>
              <a:t>Ambas utilizan los cambios en la corriente eléctrica para detectar las pulsaciones</a:t>
            </a:r>
          </a:p>
          <a:p>
            <a:endParaRPr lang="es-AR" dirty="0"/>
          </a:p>
        </p:txBody>
      </p:sp>
      <p:cxnSp>
        <p:nvCxnSpPr>
          <p:cNvPr id="6" name="Conector recto de flecha 5"/>
          <p:cNvCxnSpPr/>
          <p:nvPr/>
        </p:nvCxnSpPr>
        <p:spPr>
          <a:xfrm>
            <a:off x="3528127" y="2484917"/>
            <a:ext cx="1875661" cy="282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ector recto de flecha 7"/>
          <p:cNvCxnSpPr>
            <a:endCxn id="3" idx="1"/>
          </p:cNvCxnSpPr>
          <p:nvPr/>
        </p:nvCxnSpPr>
        <p:spPr>
          <a:xfrm flipV="1">
            <a:off x="3592864" y="2977360"/>
            <a:ext cx="1810924" cy="388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Marcador de pie de página 3"/>
          <p:cNvSpPr>
            <a:spLocks noGrp="1"/>
          </p:cNvSpPr>
          <p:nvPr>
            <p:ph type="ftr" sz="quarter" idx="11"/>
          </p:nvPr>
        </p:nvSpPr>
        <p:spPr/>
        <p:txBody>
          <a:bodyPr/>
          <a:lstStyle/>
          <a:p>
            <a:r>
              <a:rPr lang="es-AR" smtClean="0"/>
              <a:t>Ing. Cintia V. Gioia</a:t>
            </a:r>
            <a:endParaRPr lang="es-AR"/>
          </a:p>
        </p:txBody>
      </p:sp>
      <p:sp>
        <p:nvSpPr>
          <p:cNvPr id="5" name="Marcador de número de diapositiva 4"/>
          <p:cNvSpPr>
            <a:spLocks noGrp="1"/>
          </p:cNvSpPr>
          <p:nvPr>
            <p:ph type="sldNum" sz="quarter" idx="12"/>
          </p:nvPr>
        </p:nvSpPr>
        <p:spPr/>
        <p:txBody>
          <a:bodyPr/>
          <a:lstStyle/>
          <a:p>
            <a:fld id="{FEB392A3-1FE7-46A9-BF0F-AA7F5CADFD58}" type="slidenum">
              <a:rPr lang="es-AR" smtClean="0"/>
              <a:t>13</a:t>
            </a:fld>
            <a:endParaRPr lang="es-AR"/>
          </a:p>
        </p:txBody>
      </p:sp>
    </p:spTree>
    <p:extLst>
      <p:ext uri="{BB962C8B-B14F-4D97-AF65-F5344CB8AC3E}">
        <p14:creationId xmlns:p14="http://schemas.microsoft.com/office/powerpoint/2010/main" val="34104882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2951" y="99165"/>
            <a:ext cx="11310550" cy="931123"/>
          </a:xfrm>
        </p:spPr>
        <p:txBody>
          <a:bodyPr>
            <a:normAutofit/>
          </a:bodyPr>
          <a:lstStyle/>
          <a:p>
            <a:r>
              <a:rPr lang="es-AR" sz="4000" b="1" dirty="0" smtClean="0"/>
              <a:t>Dispositivos Móviles – Pantallas</a:t>
            </a:r>
            <a:endParaRPr lang="es-AR" sz="4000" b="1" dirty="0"/>
          </a:p>
        </p:txBody>
      </p:sp>
      <p:sp>
        <p:nvSpPr>
          <p:cNvPr id="10" name="Rectángulo 9"/>
          <p:cNvSpPr/>
          <p:nvPr/>
        </p:nvSpPr>
        <p:spPr>
          <a:xfrm>
            <a:off x="182560" y="1246408"/>
            <a:ext cx="11791406" cy="6217087"/>
          </a:xfrm>
          <a:prstGeom prst="rect">
            <a:avLst/>
          </a:prstGeom>
        </p:spPr>
        <p:txBody>
          <a:bodyPr wrap="square">
            <a:spAutoFit/>
          </a:bodyPr>
          <a:lstStyle/>
          <a:p>
            <a:pPr marL="971550" lvl="1" indent="-514350">
              <a:buFont typeface="Wingdings" panose="05000000000000000000" pitchFamily="2" charset="2"/>
              <a:buChar char="§"/>
            </a:pPr>
            <a:r>
              <a:rPr lang="es-AR" sz="2800" b="1" dirty="0" smtClean="0">
                <a:solidFill>
                  <a:srgbClr val="000000"/>
                </a:solidFill>
                <a:latin typeface="+mj-lt"/>
              </a:rPr>
              <a:t>Pantalla Táctil Resistiva</a:t>
            </a:r>
          </a:p>
          <a:p>
            <a:pPr lvl="1"/>
            <a:endParaRPr lang="es-AR" sz="2800" b="1" dirty="0">
              <a:solidFill>
                <a:srgbClr val="000000"/>
              </a:solidFill>
              <a:latin typeface="+mj-lt"/>
            </a:endParaRPr>
          </a:p>
          <a:p>
            <a:pPr marL="800100" lvl="1" indent="-342900">
              <a:buFont typeface="Arial" panose="020B0604020202020204" pitchFamily="34" charset="0"/>
              <a:buChar char="•"/>
            </a:pPr>
            <a:r>
              <a:rPr lang="es-AR" sz="2000" dirty="0" smtClean="0"/>
              <a:t>Baratas </a:t>
            </a:r>
            <a:r>
              <a:rPr lang="es-AR" sz="2000" dirty="0"/>
              <a:t>y resistentes al agua y al </a:t>
            </a:r>
            <a:r>
              <a:rPr lang="es-AR" sz="2000" dirty="0" smtClean="0"/>
              <a:t>polvo.</a:t>
            </a:r>
          </a:p>
          <a:p>
            <a:pPr marL="800100" lvl="1" indent="-342900">
              <a:buFont typeface="Arial" panose="020B0604020202020204" pitchFamily="34" charset="0"/>
              <a:buChar char="•"/>
            </a:pPr>
            <a:r>
              <a:rPr lang="es-AR" sz="2000" dirty="0" smtClean="0"/>
              <a:t>Se </a:t>
            </a:r>
            <a:r>
              <a:rPr lang="es-AR" sz="2000" dirty="0"/>
              <a:t>rompen con </a:t>
            </a:r>
            <a:r>
              <a:rPr lang="es-AR" sz="2000" dirty="0" smtClean="0"/>
              <a:t>facilidad.</a:t>
            </a:r>
          </a:p>
          <a:p>
            <a:pPr marL="800100" lvl="1" indent="-342900">
              <a:buFont typeface="Arial" panose="020B0604020202020204" pitchFamily="34" charset="0"/>
              <a:buChar char="•"/>
            </a:pPr>
            <a:r>
              <a:rPr lang="es-AR" sz="2000" dirty="0" smtClean="0"/>
              <a:t>Se pueden tocar </a:t>
            </a:r>
            <a:r>
              <a:rPr lang="es-AR" sz="2000" dirty="0"/>
              <a:t>con cualquier objeto (con los dedos, con el </a:t>
            </a:r>
            <a:r>
              <a:rPr lang="es-AR" sz="2000" dirty="0" err="1"/>
              <a:t>stylus</a:t>
            </a:r>
            <a:r>
              <a:rPr lang="es-AR" sz="2000" dirty="0"/>
              <a:t>, etc.). </a:t>
            </a:r>
            <a:endParaRPr lang="es-AR" sz="2000" dirty="0" smtClean="0"/>
          </a:p>
          <a:p>
            <a:pPr marL="800100" lvl="1" indent="-342900">
              <a:buFont typeface="Arial" panose="020B0604020202020204" pitchFamily="34" charset="0"/>
              <a:buChar char="•"/>
            </a:pPr>
            <a:r>
              <a:rPr lang="es-AR" sz="2000" dirty="0" smtClean="0"/>
              <a:t>Es </a:t>
            </a:r>
            <a:r>
              <a:rPr lang="es-AR" sz="2000" dirty="0"/>
              <a:t>necesario aplicar </a:t>
            </a:r>
            <a:r>
              <a:rPr lang="es-AR" sz="2000" dirty="0" smtClean="0"/>
              <a:t>una </a:t>
            </a:r>
            <a:r>
              <a:rPr lang="es-AR" sz="2000" dirty="0"/>
              <a:t>ligera presión para que detecte la </a:t>
            </a:r>
            <a:r>
              <a:rPr lang="es-AR" sz="2000" dirty="0" smtClean="0"/>
              <a:t>pulsación</a:t>
            </a:r>
            <a:r>
              <a:rPr lang="es-AR" sz="2000" dirty="0"/>
              <a:t> </a:t>
            </a:r>
            <a:r>
              <a:rPr lang="es-AR" sz="2000" dirty="0" smtClean="0"/>
              <a:t>(multicapa).</a:t>
            </a:r>
          </a:p>
          <a:p>
            <a:pPr marL="800100" lvl="1" indent="-342900">
              <a:buFont typeface="Arial" panose="020B0604020202020204" pitchFamily="34" charset="0"/>
              <a:buChar char="•"/>
            </a:pPr>
            <a:r>
              <a:rPr lang="es-AR" sz="2000" dirty="0" smtClean="0"/>
              <a:t>No </a:t>
            </a:r>
            <a:r>
              <a:rPr lang="es-AR" sz="2000" dirty="0"/>
              <a:t>pueden reconocer dos contactos en el mismo momento (no soportan múltiples pulsaciones).</a:t>
            </a:r>
            <a:endParaRPr lang="es-AR" sz="2000" dirty="0" smtClean="0"/>
          </a:p>
          <a:p>
            <a:pPr marL="800100" lvl="1" indent="-342900">
              <a:buFont typeface="Arial" panose="020B0604020202020204" pitchFamily="34" charset="0"/>
              <a:buChar char="•"/>
            </a:pPr>
            <a:r>
              <a:rPr lang="es-AR" sz="2000" dirty="0" smtClean="0"/>
              <a:t>Tienen </a:t>
            </a:r>
            <a:r>
              <a:rPr lang="es-AR" sz="2000" dirty="0"/>
              <a:t>un tiempo de vida útil </a:t>
            </a:r>
            <a:r>
              <a:rPr lang="es-AR" sz="2000" dirty="0" smtClean="0"/>
              <a:t>bastante </a:t>
            </a:r>
            <a:r>
              <a:rPr lang="es-AR" sz="2000" dirty="0"/>
              <a:t>largo. </a:t>
            </a:r>
            <a:endParaRPr lang="es-AR" sz="2000" dirty="0" smtClean="0"/>
          </a:p>
          <a:p>
            <a:pPr marL="800100" lvl="1" indent="-342900">
              <a:buFont typeface="Arial" panose="020B0604020202020204" pitchFamily="34" charset="0"/>
              <a:buChar char="•"/>
            </a:pPr>
            <a:r>
              <a:rPr lang="es-AR" sz="2000" dirty="0" smtClean="0"/>
              <a:t>Solo </a:t>
            </a:r>
            <a:r>
              <a:rPr lang="es-AR" sz="2000" dirty="0"/>
              <a:t>dejan salir el 85% de la luz emitida realmente por la pantalla. </a:t>
            </a:r>
            <a:endParaRPr lang="es-AR" sz="2000" dirty="0" smtClean="0"/>
          </a:p>
          <a:p>
            <a:endParaRPr lang="es-AR" dirty="0"/>
          </a:p>
          <a:p>
            <a:endParaRPr lang="es-AR" dirty="0"/>
          </a:p>
          <a:p>
            <a:endParaRPr lang="es-AR" dirty="0"/>
          </a:p>
          <a:p>
            <a:pPr lvl="2"/>
            <a:endParaRPr lang="es-AR" sz="2000" i="1" dirty="0" smtClean="0">
              <a:solidFill>
                <a:srgbClr val="000000"/>
              </a:solidFill>
              <a:latin typeface="+mj-lt"/>
            </a:endParaRPr>
          </a:p>
          <a:p>
            <a:endParaRPr lang="es-AR" sz="3200" i="1" dirty="0">
              <a:solidFill>
                <a:srgbClr val="000000"/>
              </a:solidFill>
              <a:latin typeface="+mj-lt"/>
            </a:endParaRPr>
          </a:p>
          <a:p>
            <a:pPr marL="514350" indent="-514350">
              <a:buFont typeface="Wingdings" panose="05000000000000000000" pitchFamily="2" charset="2"/>
              <a:buChar char="ü"/>
            </a:pPr>
            <a:endParaRPr lang="es-AR" sz="3200" i="1" dirty="0">
              <a:solidFill>
                <a:srgbClr val="000000"/>
              </a:solidFill>
              <a:latin typeface="+mj-lt"/>
            </a:endParaRPr>
          </a:p>
          <a:p>
            <a:endParaRPr lang="es-AR" sz="3200" b="0" i="1" u="none" strike="noStrike" baseline="0" dirty="0" smtClean="0">
              <a:solidFill>
                <a:srgbClr val="000000"/>
              </a:solidFill>
              <a:latin typeface="+mj-lt"/>
            </a:endParaRPr>
          </a:p>
          <a:p>
            <a:pPr marL="514350" indent="-514350">
              <a:buFont typeface="Wingdings" panose="05000000000000000000" pitchFamily="2" charset="2"/>
              <a:buChar char="ü"/>
            </a:pPr>
            <a:endParaRPr lang="es-AR" sz="3200" b="0" i="1" u="none" strike="noStrike" baseline="0" dirty="0" smtClean="0">
              <a:solidFill>
                <a:srgbClr val="000000"/>
              </a:solidFill>
              <a:latin typeface="+mj-lt"/>
            </a:endParaRPr>
          </a:p>
        </p:txBody>
      </p:sp>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4" name="Marcador de número de diapositiva 3"/>
          <p:cNvSpPr>
            <a:spLocks noGrp="1"/>
          </p:cNvSpPr>
          <p:nvPr>
            <p:ph type="sldNum" sz="quarter" idx="12"/>
          </p:nvPr>
        </p:nvSpPr>
        <p:spPr/>
        <p:txBody>
          <a:bodyPr/>
          <a:lstStyle/>
          <a:p>
            <a:fld id="{FEB392A3-1FE7-46A9-BF0F-AA7F5CADFD58}" type="slidenum">
              <a:rPr lang="es-AR" smtClean="0"/>
              <a:t>14</a:t>
            </a:fld>
            <a:endParaRPr lang="es-AR"/>
          </a:p>
        </p:txBody>
      </p:sp>
    </p:spTree>
    <p:extLst>
      <p:ext uri="{BB962C8B-B14F-4D97-AF65-F5344CB8AC3E}">
        <p14:creationId xmlns:p14="http://schemas.microsoft.com/office/powerpoint/2010/main" val="4806798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2951" y="99165"/>
            <a:ext cx="11310550" cy="931123"/>
          </a:xfrm>
        </p:spPr>
        <p:txBody>
          <a:bodyPr>
            <a:normAutofit/>
          </a:bodyPr>
          <a:lstStyle/>
          <a:p>
            <a:r>
              <a:rPr lang="es-AR" sz="4000" b="1" dirty="0" smtClean="0"/>
              <a:t>Dispositivos Móviles – Pantallas</a:t>
            </a:r>
            <a:endParaRPr lang="es-AR" sz="4000" b="1" dirty="0"/>
          </a:p>
        </p:txBody>
      </p:sp>
      <p:sp>
        <p:nvSpPr>
          <p:cNvPr id="10" name="Rectángulo 9"/>
          <p:cNvSpPr/>
          <p:nvPr/>
        </p:nvSpPr>
        <p:spPr>
          <a:xfrm>
            <a:off x="182560" y="1246408"/>
            <a:ext cx="11791406" cy="5693866"/>
          </a:xfrm>
          <a:prstGeom prst="rect">
            <a:avLst/>
          </a:prstGeom>
        </p:spPr>
        <p:txBody>
          <a:bodyPr wrap="square">
            <a:spAutoFit/>
          </a:bodyPr>
          <a:lstStyle/>
          <a:p>
            <a:pPr marL="971550" lvl="1" indent="-514350">
              <a:buFont typeface="Wingdings" panose="05000000000000000000" pitchFamily="2" charset="2"/>
              <a:buChar char="§"/>
            </a:pPr>
            <a:r>
              <a:rPr lang="es-AR" sz="2800" b="1" dirty="0" smtClean="0">
                <a:solidFill>
                  <a:srgbClr val="000000"/>
                </a:solidFill>
                <a:latin typeface="+mj-lt"/>
              </a:rPr>
              <a:t>Pantalla Táctil Capacitiva</a:t>
            </a:r>
          </a:p>
          <a:p>
            <a:pPr lvl="1"/>
            <a:endParaRPr lang="es-AR" sz="2800" b="1" dirty="0" smtClean="0">
              <a:solidFill>
                <a:srgbClr val="000000"/>
              </a:solidFill>
              <a:latin typeface="+mj-lt"/>
            </a:endParaRPr>
          </a:p>
          <a:p>
            <a:pPr marL="800100" lvl="1" indent="-342900">
              <a:buFont typeface="Arial" panose="020B0604020202020204" pitchFamily="34" charset="0"/>
              <a:buChar char="•"/>
            </a:pPr>
            <a:r>
              <a:rPr lang="es-AR" sz="2000" dirty="0" smtClean="0"/>
              <a:t>Son </a:t>
            </a:r>
            <a:r>
              <a:rPr lang="es-AR" sz="2000" dirty="0"/>
              <a:t>más caras que las resistivas. </a:t>
            </a:r>
          </a:p>
          <a:p>
            <a:pPr marL="800100" lvl="1" indent="-342900">
              <a:buFont typeface="Arial" panose="020B0604020202020204" pitchFamily="34" charset="0"/>
              <a:buChar char="•"/>
            </a:pPr>
            <a:r>
              <a:rPr lang="es-AR" sz="2000" dirty="0" smtClean="0"/>
              <a:t>Son</a:t>
            </a:r>
            <a:r>
              <a:rPr lang="es-AR" sz="2000" dirty="0"/>
              <a:t> resistentes a los golpes, a la humedad y al polvo.</a:t>
            </a:r>
          </a:p>
          <a:p>
            <a:pPr marL="800100" lvl="1" indent="-342900">
              <a:buFont typeface="Arial" panose="020B0604020202020204" pitchFamily="34" charset="0"/>
              <a:buChar char="•"/>
            </a:pPr>
            <a:r>
              <a:rPr lang="es-AR" sz="2000" dirty="0" smtClean="0"/>
              <a:t>Tipos</a:t>
            </a:r>
            <a:r>
              <a:rPr lang="es-AR" sz="2000" dirty="0"/>
              <a:t>: la que reconoce múltiples contactos simultáneamente y la que no. </a:t>
            </a:r>
          </a:p>
          <a:p>
            <a:pPr marL="800100" lvl="1" indent="-342900">
              <a:buFont typeface="Arial" panose="020B0604020202020204" pitchFamily="34" charset="0"/>
              <a:buChar char="•"/>
            </a:pPr>
            <a:r>
              <a:rPr lang="es-AR" sz="2000" dirty="0" smtClean="0"/>
              <a:t>Usadas </a:t>
            </a:r>
            <a:r>
              <a:rPr lang="es-AR" sz="2000" dirty="0"/>
              <a:t>mediante un dedo u objeto con capacitancia (carga eléctrica). No funcionan los clásicos </a:t>
            </a:r>
            <a:r>
              <a:rPr lang="es-AR" sz="2000" dirty="0" err="1" smtClean="0"/>
              <a:t>stylus</a:t>
            </a:r>
            <a:r>
              <a:rPr lang="es-AR" sz="2000" dirty="0" smtClean="0"/>
              <a:t>. </a:t>
            </a:r>
          </a:p>
          <a:p>
            <a:pPr marL="800100" lvl="1" indent="-342900">
              <a:buFont typeface="Arial" panose="020B0604020202020204" pitchFamily="34" charset="0"/>
              <a:buChar char="•"/>
            </a:pPr>
            <a:r>
              <a:rPr lang="es-AR" sz="2000" dirty="0" smtClean="0"/>
              <a:t>Son </a:t>
            </a:r>
            <a:r>
              <a:rPr lang="es-AR" sz="2000" dirty="0"/>
              <a:t>más intuitivas. Admiten gestos (deslizar el dedo sobre la pantalla). </a:t>
            </a:r>
          </a:p>
          <a:p>
            <a:pPr marL="800100" lvl="1" indent="-342900">
              <a:buFont typeface="Arial" panose="020B0604020202020204" pitchFamily="34" charset="0"/>
              <a:buChar char="•"/>
            </a:pPr>
            <a:r>
              <a:rPr lang="es-AR" sz="2000" dirty="0"/>
              <a:t>Al no detectar presión se pierden ciertas posibilidades por ejemplo en programas de dibujo</a:t>
            </a:r>
            <a:r>
              <a:rPr lang="es-AR" sz="2000" dirty="0" smtClean="0"/>
              <a:t>.</a:t>
            </a:r>
          </a:p>
          <a:p>
            <a:pPr marL="800100" lvl="1" indent="-342900">
              <a:buFont typeface="Arial" panose="020B0604020202020204" pitchFamily="34" charset="0"/>
              <a:buChar char="•"/>
            </a:pPr>
            <a:r>
              <a:rPr lang="es-AR" sz="2000" dirty="0" smtClean="0"/>
              <a:t>Tiene </a:t>
            </a:r>
            <a:r>
              <a:rPr lang="es-AR" sz="2000" dirty="0"/>
              <a:t>un tiempo de vida </a:t>
            </a:r>
            <a:r>
              <a:rPr lang="es-AR" sz="2000" dirty="0" smtClean="0"/>
              <a:t>más largo que las resistivas.</a:t>
            </a:r>
            <a:endParaRPr lang="es-AR" sz="2000" dirty="0"/>
          </a:p>
          <a:p>
            <a:pPr marL="800100" lvl="1" indent="-342900">
              <a:buFont typeface="Arial" panose="020B0604020202020204" pitchFamily="34" charset="0"/>
              <a:buChar char="•"/>
            </a:pPr>
            <a:r>
              <a:rPr lang="es-AR" sz="2000" dirty="0"/>
              <a:t>Dejan pasar alrededor del 92% de la luz emitida por la pantalla.</a:t>
            </a:r>
          </a:p>
          <a:p>
            <a:pPr lvl="2"/>
            <a:endParaRPr lang="es-AR" sz="2000" i="1" dirty="0" smtClean="0">
              <a:solidFill>
                <a:srgbClr val="000000"/>
              </a:solidFill>
              <a:latin typeface="+mj-lt"/>
            </a:endParaRPr>
          </a:p>
          <a:p>
            <a:endParaRPr lang="es-AR" sz="3200" i="1" dirty="0">
              <a:solidFill>
                <a:srgbClr val="000000"/>
              </a:solidFill>
              <a:latin typeface="+mj-lt"/>
            </a:endParaRPr>
          </a:p>
          <a:p>
            <a:pPr marL="514350" indent="-514350">
              <a:buFont typeface="Wingdings" panose="05000000000000000000" pitchFamily="2" charset="2"/>
              <a:buChar char="ü"/>
            </a:pPr>
            <a:endParaRPr lang="es-AR" sz="3200" i="1" dirty="0">
              <a:solidFill>
                <a:srgbClr val="000000"/>
              </a:solidFill>
              <a:latin typeface="+mj-lt"/>
            </a:endParaRPr>
          </a:p>
          <a:p>
            <a:endParaRPr lang="es-AR" sz="3200" b="0" i="1" u="none" strike="noStrike" baseline="0" dirty="0" smtClean="0">
              <a:solidFill>
                <a:srgbClr val="000000"/>
              </a:solidFill>
              <a:latin typeface="+mj-lt"/>
            </a:endParaRPr>
          </a:p>
          <a:p>
            <a:pPr marL="514350" indent="-514350">
              <a:buFont typeface="Wingdings" panose="05000000000000000000" pitchFamily="2" charset="2"/>
              <a:buChar char="ü"/>
            </a:pPr>
            <a:endParaRPr lang="es-AR" sz="3200" b="0" i="1" u="none" strike="noStrike" baseline="0" dirty="0" smtClean="0">
              <a:solidFill>
                <a:srgbClr val="000000"/>
              </a:solidFill>
              <a:latin typeface="+mj-lt"/>
            </a:endParaRPr>
          </a:p>
        </p:txBody>
      </p:sp>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4" name="Marcador de número de diapositiva 3"/>
          <p:cNvSpPr>
            <a:spLocks noGrp="1"/>
          </p:cNvSpPr>
          <p:nvPr>
            <p:ph type="sldNum" sz="quarter" idx="12"/>
          </p:nvPr>
        </p:nvSpPr>
        <p:spPr/>
        <p:txBody>
          <a:bodyPr/>
          <a:lstStyle/>
          <a:p>
            <a:fld id="{FEB392A3-1FE7-46A9-BF0F-AA7F5CADFD58}" type="slidenum">
              <a:rPr lang="es-AR" smtClean="0"/>
              <a:t>15</a:t>
            </a:fld>
            <a:endParaRPr lang="es-AR"/>
          </a:p>
        </p:txBody>
      </p:sp>
    </p:spTree>
    <p:extLst>
      <p:ext uri="{BB962C8B-B14F-4D97-AF65-F5344CB8AC3E}">
        <p14:creationId xmlns:p14="http://schemas.microsoft.com/office/powerpoint/2010/main" val="30443382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2951" y="99165"/>
            <a:ext cx="11310550" cy="931123"/>
          </a:xfrm>
        </p:spPr>
        <p:txBody>
          <a:bodyPr>
            <a:normAutofit/>
          </a:bodyPr>
          <a:lstStyle/>
          <a:p>
            <a:r>
              <a:rPr lang="es-AR" sz="4000" b="1" dirty="0" smtClean="0"/>
              <a:t>Dispositivos Móviles – Pantallas</a:t>
            </a:r>
            <a:endParaRPr lang="es-AR" sz="4000" b="1" dirty="0"/>
          </a:p>
        </p:txBody>
      </p:sp>
      <p:sp>
        <p:nvSpPr>
          <p:cNvPr id="10" name="Rectángulo 9"/>
          <p:cNvSpPr/>
          <p:nvPr/>
        </p:nvSpPr>
        <p:spPr>
          <a:xfrm>
            <a:off x="182560" y="1246408"/>
            <a:ext cx="11791406" cy="6924973"/>
          </a:xfrm>
          <a:prstGeom prst="rect">
            <a:avLst/>
          </a:prstGeom>
        </p:spPr>
        <p:txBody>
          <a:bodyPr wrap="square">
            <a:spAutoFit/>
          </a:bodyPr>
          <a:lstStyle/>
          <a:p>
            <a:pPr marL="971550" lvl="1" indent="-514350">
              <a:buFont typeface="Wingdings" panose="05000000000000000000" pitchFamily="2" charset="2"/>
              <a:buChar char="§"/>
            </a:pPr>
            <a:r>
              <a:rPr lang="es-AR" sz="2800" b="1" dirty="0" smtClean="0">
                <a:solidFill>
                  <a:srgbClr val="000000"/>
                </a:solidFill>
                <a:latin typeface="+mj-lt"/>
              </a:rPr>
              <a:t>Pantalla Táctil Infrarroja</a:t>
            </a:r>
          </a:p>
          <a:p>
            <a:pPr lvl="1"/>
            <a:endParaRPr lang="es-AR" sz="2800" b="1" dirty="0" smtClean="0">
              <a:solidFill>
                <a:srgbClr val="000000"/>
              </a:solidFill>
              <a:latin typeface="+mj-lt"/>
            </a:endParaRPr>
          </a:p>
          <a:p>
            <a:pPr marL="800100" lvl="1" indent="-342900">
              <a:buFont typeface="Arial" panose="020B0604020202020204" pitchFamily="34" charset="0"/>
              <a:buChar char="•"/>
            </a:pPr>
            <a:r>
              <a:rPr lang="es-AR" sz="2000" dirty="0" smtClean="0"/>
              <a:t>Son </a:t>
            </a:r>
            <a:r>
              <a:rPr lang="es-AR" sz="2000" dirty="0"/>
              <a:t>las más </a:t>
            </a:r>
            <a:r>
              <a:rPr lang="es-AR" sz="2000" dirty="0" smtClean="0"/>
              <a:t>caras y más </a:t>
            </a:r>
            <a:r>
              <a:rPr lang="es-AR" sz="2000" dirty="0"/>
              <a:t>duraderas. </a:t>
            </a:r>
          </a:p>
          <a:p>
            <a:pPr marL="800100" lvl="1" indent="-342900">
              <a:buFont typeface="Arial" panose="020B0604020202020204" pitchFamily="34" charset="0"/>
              <a:buChar char="•"/>
            </a:pPr>
            <a:r>
              <a:rPr lang="es-AR" sz="2000" dirty="0" smtClean="0"/>
              <a:t>No </a:t>
            </a:r>
            <a:r>
              <a:rPr lang="es-AR" sz="2000" dirty="0"/>
              <a:t>requieren fuerza física (un toque suave es suficiente). </a:t>
            </a:r>
            <a:endParaRPr lang="es-AR" sz="2000" dirty="0" smtClean="0"/>
          </a:p>
          <a:p>
            <a:pPr marL="800100" lvl="1" indent="-342900">
              <a:buFont typeface="Arial" panose="020B0604020202020204" pitchFamily="34" charset="0"/>
              <a:buChar char="•"/>
            </a:pPr>
            <a:r>
              <a:rPr lang="es-AR" sz="2000" dirty="0" smtClean="0"/>
              <a:t>No</a:t>
            </a:r>
            <a:r>
              <a:rPr lang="es-AR" sz="2000" dirty="0"/>
              <a:t> se ven influenciadas por el polvo, la humedad o los rasguños. </a:t>
            </a:r>
            <a:endParaRPr lang="es-AR" sz="2000" dirty="0" smtClean="0"/>
          </a:p>
          <a:p>
            <a:pPr marL="800100" lvl="1" indent="-342900">
              <a:buFont typeface="Arial" panose="020B0604020202020204" pitchFamily="34" charset="0"/>
              <a:buChar char="•"/>
            </a:pPr>
            <a:r>
              <a:rPr lang="es-AR" sz="2000" dirty="0" smtClean="0"/>
              <a:t>Tipos: ópticas y sensibles al calor. </a:t>
            </a:r>
          </a:p>
          <a:p>
            <a:pPr marL="800100" lvl="1" indent="-342900">
              <a:buFont typeface="Arial" panose="020B0604020202020204" pitchFamily="34" charset="0"/>
              <a:buChar char="•"/>
            </a:pPr>
            <a:r>
              <a:rPr lang="es-AR" sz="2000" b="1" dirty="0" smtClean="0"/>
              <a:t>Ópticas:</a:t>
            </a:r>
          </a:p>
          <a:p>
            <a:pPr marL="1257300" lvl="2" indent="-342900">
              <a:buFont typeface="Courier New" panose="02070309020205020404" pitchFamily="49" charset="0"/>
              <a:buChar char="o"/>
            </a:pPr>
            <a:r>
              <a:rPr lang="es-AR" sz="2000" dirty="0" smtClean="0"/>
              <a:t>Usan haces infrarrojos.</a:t>
            </a:r>
          </a:p>
          <a:p>
            <a:pPr marL="1257300" lvl="2" indent="-342900">
              <a:buFont typeface="Courier New" panose="02070309020205020404" pitchFamily="49" charset="0"/>
              <a:buChar char="o"/>
            </a:pPr>
            <a:r>
              <a:rPr lang="es-AR" sz="2000" dirty="0" smtClean="0"/>
              <a:t>Funciona con sensores </a:t>
            </a:r>
            <a:r>
              <a:rPr lang="es-AR" sz="2000" dirty="0"/>
              <a:t>situados encima y alrededor de la </a:t>
            </a:r>
            <a:r>
              <a:rPr lang="es-AR" sz="2000" dirty="0" smtClean="0"/>
              <a:t>pantalla. </a:t>
            </a:r>
            <a:r>
              <a:rPr lang="es-AR" sz="2000" dirty="0"/>
              <a:t>Si un objeto (dedo o </a:t>
            </a:r>
            <a:r>
              <a:rPr lang="es-AR" sz="2000" dirty="0" err="1"/>
              <a:t>stylus</a:t>
            </a:r>
            <a:r>
              <a:rPr lang="es-AR" sz="2000" dirty="0"/>
              <a:t>) toca la </a:t>
            </a:r>
            <a:r>
              <a:rPr lang="es-AR" sz="2000" dirty="0" smtClean="0"/>
              <a:t>pantalla</a:t>
            </a:r>
            <a:r>
              <a:rPr lang="es-AR" sz="2000" dirty="0"/>
              <a:t> interrumpe los rayos en una cierta área </a:t>
            </a:r>
            <a:r>
              <a:rPr lang="es-AR" sz="2000" dirty="0" smtClean="0"/>
              <a:t>y se </a:t>
            </a:r>
            <a:r>
              <a:rPr lang="es-AR" sz="2000" dirty="0"/>
              <a:t>determina el punto de contacto. </a:t>
            </a:r>
            <a:endParaRPr lang="es-AR" sz="2000" dirty="0" smtClean="0"/>
          </a:p>
          <a:p>
            <a:pPr marL="1257300" lvl="2" indent="-342900">
              <a:buFont typeface="Courier New" panose="02070309020205020404" pitchFamily="49" charset="0"/>
              <a:buChar char="o"/>
            </a:pPr>
            <a:r>
              <a:rPr lang="es-AR" sz="2000" dirty="0" smtClean="0"/>
              <a:t>Desventaja</a:t>
            </a:r>
            <a:r>
              <a:rPr lang="es-AR" sz="2000" dirty="0"/>
              <a:t>: un ambiente con mucha luz puede tener </a:t>
            </a:r>
            <a:r>
              <a:rPr lang="es-AR" sz="2000" dirty="0" smtClean="0"/>
              <a:t>impacto </a:t>
            </a:r>
            <a:r>
              <a:rPr lang="es-AR" sz="2000" dirty="0"/>
              <a:t>negativo en su funcionamiento. </a:t>
            </a:r>
            <a:endParaRPr lang="es-AR" sz="2000" dirty="0" smtClean="0"/>
          </a:p>
          <a:p>
            <a:pPr marL="800100" lvl="1" indent="-342900">
              <a:buFont typeface="Arial" panose="020B0604020202020204" pitchFamily="34" charset="0"/>
              <a:buChar char="•"/>
            </a:pPr>
            <a:r>
              <a:rPr lang="es-AR" sz="2000" b="1" dirty="0" smtClean="0"/>
              <a:t>Las sensibles </a:t>
            </a:r>
            <a:r>
              <a:rPr lang="es-AR" sz="2000" b="1" dirty="0"/>
              <a:t>al </a:t>
            </a:r>
            <a:r>
              <a:rPr lang="es-AR" sz="2000" b="1" dirty="0" smtClean="0"/>
              <a:t>calor:</a:t>
            </a:r>
          </a:p>
          <a:p>
            <a:pPr marL="1257300" lvl="2" indent="-342900">
              <a:buFont typeface="Courier New" panose="02070309020205020404" pitchFamily="49" charset="0"/>
              <a:buChar char="o"/>
            </a:pPr>
            <a:r>
              <a:rPr lang="es-AR" sz="2000" dirty="0"/>
              <a:t>Las más usadas, pero raramente se usan en pantallas. </a:t>
            </a:r>
            <a:endParaRPr lang="es-AR" sz="2000" dirty="0" smtClean="0"/>
          </a:p>
          <a:p>
            <a:pPr marL="1257300" lvl="2" indent="-342900">
              <a:buFont typeface="Courier New" panose="02070309020205020404" pitchFamily="49" charset="0"/>
              <a:buChar char="o"/>
            </a:pPr>
            <a:r>
              <a:rPr lang="es-AR" sz="2000" dirty="0" smtClean="0"/>
              <a:t>Se </a:t>
            </a:r>
            <a:r>
              <a:rPr lang="es-AR" sz="2000" dirty="0"/>
              <a:t>aplican en otros componentes de los dispositivos móviles, tales como los botones. </a:t>
            </a:r>
            <a:endParaRPr lang="es-AR" sz="2000" dirty="0" smtClean="0"/>
          </a:p>
          <a:p>
            <a:pPr marL="1257300" lvl="2" indent="-342900">
              <a:buFont typeface="Courier New" panose="02070309020205020404" pitchFamily="49" charset="0"/>
              <a:buChar char="o"/>
            </a:pPr>
            <a:r>
              <a:rPr lang="es-AR" sz="2000" dirty="0" smtClean="0"/>
              <a:t>Esta </a:t>
            </a:r>
            <a:r>
              <a:rPr lang="es-AR" sz="2000" dirty="0"/>
              <a:t>tecnología solo funciona con objetos </a:t>
            </a:r>
            <a:r>
              <a:rPr lang="es-AR" sz="2000" dirty="0" smtClean="0"/>
              <a:t>calientes</a:t>
            </a:r>
            <a:r>
              <a:rPr lang="es-AR" sz="2000" dirty="0"/>
              <a:t> </a:t>
            </a:r>
            <a:r>
              <a:rPr lang="es-AR" sz="2000" dirty="0" smtClean="0"/>
              <a:t>(desventaja).</a:t>
            </a:r>
            <a:endParaRPr lang="es-AR" sz="2000" i="1" dirty="0" smtClean="0">
              <a:solidFill>
                <a:srgbClr val="000000"/>
              </a:solidFill>
              <a:latin typeface="+mj-lt"/>
            </a:endParaRPr>
          </a:p>
          <a:p>
            <a:endParaRPr lang="es-AR" sz="3200" i="1" dirty="0">
              <a:solidFill>
                <a:srgbClr val="000000"/>
              </a:solidFill>
              <a:latin typeface="+mj-lt"/>
            </a:endParaRPr>
          </a:p>
          <a:p>
            <a:pPr marL="514350" indent="-514350">
              <a:buFont typeface="Wingdings" panose="05000000000000000000" pitchFamily="2" charset="2"/>
              <a:buChar char="ü"/>
            </a:pPr>
            <a:endParaRPr lang="es-AR" sz="3200" i="1" dirty="0">
              <a:solidFill>
                <a:srgbClr val="000000"/>
              </a:solidFill>
              <a:latin typeface="+mj-lt"/>
            </a:endParaRPr>
          </a:p>
          <a:p>
            <a:endParaRPr lang="es-AR" sz="3200" b="0" i="1" u="none" strike="noStrike" baseline="0" dirty="0" smtClean="0">
              <a:solidFill>
                <a:srgbClr val="000000"/>
              </a:solidFill>
              <a:latin typeface="+mj-lt"/>
            </a:endParaRPr>
          </a:p>
          <a:p>
            <a:pPr marL="514350" indent="-514350">
              <a:buFont typeface="Wingdings" panose="05000000000000000000" pitchFamily="2" charset="2"/>
              <a:buChar char="ü"/>
            </a:pPr>
            <a:endParaRPr lang="es-AR" sz="3200" b="0" i="1" u="none" strike="noStrike" baseline="0" dirty="0" smtClean="0">
              <a:solidFill>
                <a:srgbClr val="000000"/>
              </a:solidFill>
              <a:latin typeface="+mj-lt"/>
            </a:endParaRPr>
          </a:p>
        </p:txBody>
      </p:sp>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4" name="Marcador de número de diapositiva 3"/>
          <p:cNvSpPr>
            <a:spLocks noGrp="1"/>
          </p:cNvSpPr>
          <p:nvPr>
            <p:ph type="sldNum" sz="quarter" idx="12"/>
          </p:nvPr>
        </p:nvSpPr>
        <p:spPr/>
        <p:txBody>
          <a:bodyPr/>
          <a:lstStyle/>
          <a:p>
            <a:fld id="{FEB392A3-1FE7-46A9-BF0F-AA7F5CADFD58}" type="slidenum">
              <a:rPr lang="es-AR" smtClean="0"/>
              <a:t>16</a:t>
            </a:fld>
            <a:endParaRPr lang="es-AR"/>
          </a:p>
        </p:txBody>
      </p:sp>
    </p:spTree>
    <p:extLst>
      <p:ext uri="{BB962C8B-B14F-4D97-AF65-F5344CB8AC3E}">
        <p14:creationId xmlns:p14="http://schemas.microsoft.com/office/powerpoint/2010/main" val="5988457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2951" y="99165"/>
            <a:ext cx="11310550" cy="931123"/>
          </a:xfrm>
        </p:spPr>
        <p:txBody>
          <a:bodyPr>
            <a:normAutofit/>
          </a:bodyPr>
          <a:lstStyle/>
          <a:p>
            <a:r>
              <a:rPr lang="es-AR" sz="4000" b="1" dirty="0" smtClean="0"/>
              <a:t>Dispositivos Móviles – Pantallas</a:t>
            </a:r>
            <a:endParaRPr lang="es-AR" sz="4000" b="1" dirty="0"/>
          </a:p>
        </p:txBody>
      </p:sp>
      <p:sp>
        <p:nvSpPr>
          <p:cNvPr id="10" name="Rectángulo 9"/>
          <p:cNvSpPr/>
          <p:nvPr/>
        </p:nvSpPr>
        <p:spPr>
          <a:xfrm>
            <a:off x="182560" y="1246408"/>
            <a:ext cx="11791406" cy="4462760"/>
          </a:xfrm>
          <a:prstGeom prst="rect">
            <a:avLst/>
          </a:prstGeom>
        </p:spPr>
        <p:txBody>
          <a:bodyPr wrap="square">
            <a:spAutoFit/>
          </a:bodyPr>
          <a:lstStyle/>
          <a:p>
            <a:pPr marL="971550" lvl="1" indent="-514350">
              <a:buFont typeface="Wingdings" panose="05000000000000000000" pitchFamily="2" charset="2"/>
              <a:buChar char="§"/>
            </a:pPr>
            <a:r>
              <a:rPr lang="es-AR" sz="2800" b="1" dirty="0" smtClean="0">
                <a:solidFill>
                  <a:srgbClr val="000000"/>
                </a:solidFill>
                <a:latin typeface="+mj-lt"/>
              </a:rPr>
              <a:t>Pantalla de Tinta Electrónica</a:t>
            </a:r>
          </a:p>
          <a:p>
            <a:pPr lvl="1"/>
            <a:endParaRPr lang="es-AR" sz="2800" b="1" dirty="0">
              <a:solidFill>
                <a:srgbClr val="000000"/>
              </a:solidFill>
              <a:latin typeface="+mj-lt"/>
            </a:endParaRPr>
          </a:p>
          <a:p>
            <a:pPr marL="800100" lvl="1" indent="-342900" fontAlgn="base">
              <a:buFont typeface="Arial" panose="020B0604020202020204" pitchFamily="34" charset="0"/>
              <a:buChar char="•"/>
            </a:pPr>
            <a:r>
              <a:rPr lang="es-AR" sz="2000" dirty="0"/>
              <a:t>La tinta electrónica o papel electrónico es una tecnología que permite crear pantallas planas. </a:t>
            </a:r>
            <a:endParaRPr lang="es-AR" sz="2000" dirty="0" smtClean="0"/>
          </a:p>
          <a:p>
            <a:pPr marL="800100" lvl="1" indent="-342900" fontAlgn="base">
              <a:buFont typeface="Arial" panose="020B0604020202020204" pitchFamily="34" charset="0"/>
              <a:buChar char="•"/>
            </a:pPr>
            <a:r>
              <a:rPr lang="es-AR" sz="2000" dirty="0" smtClean="0"/>
              <a:t>Estas </a:t>
            </a:r>
            <a:r>
              <a:rPr lang="es-AR" sz="2000" dirty="0"/>
              <a:t>pantallas representan información en blanco y </a:t>
            </a:r>
            <a:r>
              <a:rPr lang="es-AR" sz="2000" dirty="0" smtClean="0"/>
              <a:t>negro.</a:t>
            </a:r>
          </a:p>
          <a:p>
            <a:pPr marL="800100" lvl="1" indent="-342900" fontAlgn="base">
              <a:buFont typeface="Arial" panose="020B0604020202020204" pitchFamily="34" charset="0"/>
              <a:buChar char="•"/>
            </a:pPr>
            <a:r>
              <a:rPr lang="es-AR" sz="2000" dirty="0" smtClean="0"/>
              <a:t>No </a:t>
            </a:r>
            <a:r>
              <a:rPr lang="es-AR" sz="2000" dirty="0"/>
              <a:t>permiten visualizar imágenes en </a:t>
            </a:r>
            <a:r>
              <a:rPr lang="es-AR" sz="2000" dirty="0" smtClean="0"/>
              <a:t>movimiento.</a:t>
            </a:r>
          </a:p>
          <a:p>
            <a:pPr marL="800100" lvl="1" indent="-342900" fontAlgn="base">
              <a:buFont typeface="Arial" panose="020B0604020202020204" pitchFamily="34" charset="0"/>
              <a:buChar char="•"/>
            </a:pPr>
            <a:r>
              <a:rPr lang="es-AR" sz="2000" dirty="0" smtClean="0"/>
              <a:t>Es la </a:t>
            </a:r>
            <a:r>
              <a:rPr lang="es-AR" sz="2000" dirty="0"/>
              <a:t>principal tecnología utilizada en los lectores de </a:t>
            </a:r>
            <a:r>
              <a:rPr lang="es-AR" sz="2000" dirty="0" smtClean="0"/>
              <a:t>e-</a:t>
            </a:r>
            <a:r>
              <a:rPr lang="es-AR" sz="2000" dirty="0" err="1" smtClean="0"/>
              <a:t>books</a:t>
            </a:r>
            <a:r>
              <a:rPr lang="es-AR" sz="2000" dirty="0" smtClean="0"/>
              <a:t>.</a:t>
            </a:r>
            <a:endParaRPr lang="es-AR" sz="2000" dirty="0"/>
          </a:p>
          <a:p>
            <a:pPr lvl="2"/>
            <a:endParaRPr lang="es-AR" sz="2000" i="1" dirty="0" smtClean="0">
              <a:solidFill>
                <a:srgbClr val="000000"/>
              </a:solidFill>
              <a:latin typeface="+mj-lt"/>
            </a:endParaRPr>
          </a:p>
          <a:p>
            <a:endParaRPr lang="es-AR" sz="3200" i="1" dirty="0">
              <a:solidFill>
                <a:srgbClr val="000000"/>
              </a:solidFill>
              <a:latin typeface="+mj-lt"/>
            </a:endParaRPr>
          </a:p>
          <a:p>
            <a:pPr marL="514350" indent="-514350">
              <a:buFont typeface="Wingdings" panose="05000000000000000000" pitchFamily="2" charset="2"/>
              <a:buChar char="ü"/>
            </a:pPr>
            <a:endParaRPr lang="es-AR" sz="3200" i="1" dirty="0">
              <a:solidFill>
                <a:srgbClr val="000000"/>
              </a:solidFill>
              <a:latin typeface="+mj-lt"/>
            </a:endParaRPr>
          </a:p>
          <a:p>
            <a:endParaRPr lang="es-AR" sz="3200" b="0" i="1" u="none" strike="noStrike" baseline="0" dirty="0" smtClean="0">
              <a:solidFill>
                <a:srgbClr val="000000"/>
              </a:solidFill>
              <a:latin typeface="+mj-lt"/>
            </a:endParaRPr>
          </a:p>
          <a:p>
            <a:pPr marL="514350" indent="-514350">
              <a:buFont typeface="Wingdings" panose="05000000000000000000" pitchFamily="2" charset="2"/>
              <a:buChar char="ü"/>
            </a:pPr>
            <a:endParaRPr lang="es-AR" sz="3200" b="0" i="1" u="none" strike="noStrike" baseline="0" dirty="0" smtClean="0">
              <a:solidFill>
                <a:srgbClr val="000000"/>
              </a:solidFill>
              <a:latin typeface="+mj-lt"/>
            </a:endParaRPr>
          </a:p>
        </p:txBody>
      </p:sp>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4" name="Marcador de número de diapositiva 3"/>
          <p:cNvSpPr>
            <a:spLocks noGrp="1"/>
          </p:cNvSpPr>
          <p:nvPr>
            <p:ph type="sldNum" sz="quarter" idx="12"/>
          </p:nvPr>
        </p:nvSpPr>
        <p:spPr/>
        <p:txBody>
          <a:bodyPr/>
          <a:lstStyle/>
          <a:p>
            <a:fld id="{FEB392A3-1FE7-46A9-BF0F-AA7F5CADFD58}" type="slidenum">
              <a:rPr lang="es-AR" smtClean="0"/>
              <a:t>17</a:t>
            </a:fld>
            <a:endParaRPr lang="es-AR"/>
          </a:p>
        </p:txBody>
      </p:sp>
    </p:spTree>
    <p:extLst>
      <p:ext uri="{BB962C8B-B14F-4D97-AF65-F5344CB8AC3E}">
        <p14:creationId xmlns:p14="http://schemas.microsoft.com/office/powerpoint/2010/main" val="40798131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2951" y="99165"/>
            <a:ext cx="11310550" cy="931123"/>
          </a:xfrm>
        </p:spPr>
        <p:txBody>
          <a:bodyPr>
            <a:normAutofit/>
          </a:bodyPr>
          <a:lstStyle/>
          <a:p>
            <a:r>
              <a:rPr lang="es-AR" sz="4000" b="1" dirty="0" smtClean="0"/>
              <a:t>Dispositivos Móviles – Teclados</a:t>
            </a:r>
            <a:endParaRPr lang="es-AR" sz="4000" b="1" dirty="0"/>
          </a:p>
        </p:txBody>
      </p:sp>
      <p:sp>
        <p:nvSpPr>
          <p:cNvPr id="10" name="Rectángulo 9"/>
          <p:cNvSpPr/>
          <p:nvPr/>
        </p:nvSpPr>
        <p:spPr>
          <a:xfrm>
            <a:off x="182560" y="1246408"/>
            <a:ext cx="11791406" cy="8740854"/>
          </a:xfrm>
          <a:prstGeom prst="rect">
            <a:avLst/>
          </a:prstGeom>
        </p:spPr>
        <p:txBody>
          <a:bodyPr wrap="square">
            <a:spAutoFit/>
          </a:bodyPr>
          <a:lstStyle/>
          <a:p>
            <a:pPr marL="971550" lvl="1" indent="-514350" fontAlgn="base">
              <a:buFont typeface="Wingdings" panose="05000000000000000000" pitchFamily="2" charset="2"/>
              <a:buChar char="§"/>
            </a:pPr>
            <a:r>
              <a:rPr lang="es-AR" sz="2800" b="1" dirty="0">
                <a:solidFill>
                  <a:srgbClr val="000000"/>
                </a:solidFill>
                <a:latin typeface="+mj-lt"/>
              </a:rPr>
              <a:t>Teclado QWERTY</a:t>
            </a:r>
          </a:p>
          <a:p>
            <a:pPr marL="1257300" lvl="2" indent="-342900" fontAlgn="base">
              <a:buFont typeface="Arial" panose="020B0604020202020204" pitchFamily="34" charset="0"/>
              <a:buChar char="•"/>
            </a:pPr>
            <a:r>
              <a:rPr lang="es-AR" sz="2000" dirty="0"/>
              <a:t>Teclado con disposición QWERTY. Ejemplo: BlackBerry.</a:t>
            </a:r>
          </a:p>
          <a:p>
            <a:pPr marL="971550" lvl="1" indent="-514350" fontAlgn="base">
              <a:buFont typeface="Wingdings" panose="05000000000000000000" pitchFamily="2" charset="2"/>
              <a:buChar char="§"/>
            </a:pPr>
            <a:r>
              <a:rPr lang="es-AR" sz="2800" b="1" dirty="0" smtClean="0">
                <a:solidFill>
                  <a:srgbClr val="000000"/>
                </a:solidFill>
                <a:latin typeface="+mj-lt"/>
              </a:rPr>
              <a:t>Teclados </a:t>
            </a:r>
            <a:r>
              <a:rPr lang="es-AR" sz="2800" b="1" dirty="0" err="1">
                <a:solidFill>
                  <a:srgbClr val="000000"/>
                </a:solidFill>
                <a:latin typeface="+mj-lt"/>
              </a:rPr>
              <a:t>Fitaly</a:t>
            </a:r>
            <a:endParaRPr lang="es-AR" sz="2800" b="1" dirty="0">
              <a:solidFill>
                <a:srgbClr val="000000"/>
              </a:solidFill>
              <a:latin typeface="+mj-lt"/>
            </a:endParaRPr>
          </a:p>
          <a:p>
            <a:pPr marL="1257300" lvl="2" indent="-342900" fontAlgn="base">
              <a:buFont typeface="Arial" panose="020B0604020202020204" pitchFamily="34" charset="0"/>
              <a:buChar char="•"/>
            </a:pPr>
            <a:r>
              <a:rPr lang="es-AR" sz="2000" dirty="0"/>
              <a:t>Disposición de las teclas diferente a los teclados QWERTY. Basado en las probabilidades de teclear una letra. Las teclas más usadas se encuentran en el centro. Ejemplo: Palm.</a:t>
            </a:r>
          </a:p>
          <a:p>
            <a:pPr marL="971550" lvl="1" indent="-514350" fontAlgn="base">
              <a:buFont typeface="Wingdings" panose="05000000000000000000" pitchFamily="2" charset="2"/>
              <a:buChar char="§"/>
            </a:pPr>
            <a:r>
              <a:rPr lang="es-AR" sz="2800" b="1" dirty="0" smtClean="0">
                <a:solidFill>
                  <a:srgbClr val="000000"/>
                </a:solidFill>
                <a:latin typeface="+mj-lt"/>
              </a:rPr>
              <a:t>Teclado </a:t>
            </a:r>
            <a:r>
              <a:rPr lang="es-AR" sz="2800" b="1" dirty="0">
                <a:solidFill>
                  <a:srgbClr val="000000"/>
                </a:solidFill>
                <a:latin typeface="+mj-lt"/>
              </a:rPr>
              <a:t>T9</a:t>
            </a:r>
          </a:p>
          <a:p>
            <a:pPr marL="1257300" lvl="2" indent="-342900" fontAlgn="base">
              <a:buFont typeface="Arial" panose="020B0604020202020204" pitchFamily="34" charset="0"/>
              <a:buChar char="•"/>
            </a:pPr>
            <a:r>
              <a:rPr lang="es-AR" sz="2000" dirty="0"/>
              <a:t>Usa nueve teclas distribuidas como las del teclado de marcado de un teléfono. En vez de pulsar pequeñas teclas (en comparación con un QWERTY), se pulsan botones de tamaño más grande. Cada tecla tiene tres letras. Técnicas de texto predictivo.</a:t>
            </a:r>
          </a:p>
          <a:p>
            <a:pPr marL="971550" lvl="1" indent="-514350" fontAlgn="base">
              <a:buFont typeface="Wingdings" panose="05000000000000000000" pitchFamily="2" charset="2"/>
              <a:buChar char="§"/>
            </a:pPr>
            <a:r>
              <a:rPr lang="es-AR" sz="2800" b="1" dirty="0" smtClean="0">
                <a:solidFill>
                  <a:srgbClr val="000000"/>
                </a:solidFill>
                <a:latin typeface="+mj-lt"/>
              </a:rPr>
              <a:t>Teclados Software</a:t>
            </a:r>
            <a:endParaRPr lang="es-AR" sz="2800" b="1" dirty="0">
              <a:solidFill>
                <a:srgbClr val="000000"/>
              </a:solidFill>
              <a:latin typeface="+mj-lt"/>
            </a:endParaRPr>
          </a:p>
          <a:p>
            <a:pPr marL="1257300" lvl="2" indent="-342900" fontAlgn="base">
              <a:buFont typeface="Arial" panose="020B0604020202020204" pitchFamily="34" charset="0"/>
              <a:buChar char="•"/>
            </a:pPr>
            <a:r>
              <a:rPr lang="es-AR" sz="2000" dirty="0"/>
              <a:t>Son los teclados que los dispositivos con pantalla táctil presentan por pantalla para la introducción de texto (ya sea mediante la utilización de un lápiz o con los dedos). </a:t>
            </a:r>
          </a:p>
          <a:p>
            <a:pPr fontAlgn="base"/>
            <a:r>
              <a:rPr lang="es-AR" dirty="0"/>
              <a:t> </a:t>
            </a:r>
          </a:p>
          <a:p>
            <a:pPr marL="800100" lvl="1" indent="-342900" fontAlgn="base">
              <a:buFont typeface="Arial" panose="020B0604020202020204" pitchFamily="34" charset="0"/>
              <a:buChar char="•"/>
            </a:pPr>
            <a:endParaRPr lang="es-AR" sz="2000" b="1" dirty="0"/>
          </a:p>
          <a:p>
            <a:pPr marL="800100" lvl="1" indent="-342900" fontAlgn="base">
              <a:buFont typeface="Arial" panose="020B0604020202020204" pitchFamily="34" charset="0"/>
              <a:buChar char="•"/>
            </a:pPr>
            <a:endParaRPr lang="es-AR" sz="2000" b="1" dirty="0"/>
          </a:p>
          <a:p>
            <a:pPr marL="800100" lvl="1" indent="-342900" fontAlgn="base">
              <a:buFont typeface="Arial" panose="020B0604020202020204" pitchFamily="34" charset="0"/>
              <a:buChar char="•"/>
            </a:pPr>
            <a:endParaRPr lang="es-AR" sz="2000" b="1" dirty="0"/>
          </a:p>
          <a:p>
            <a:pPr marL="800100" lvl="1" indent="-342900" fontAlgn="base">
              <a:buFont typeface="Arial" panose="020B0604020202020204" pitchFamily="34" charset="0"/>
              <a:buChar char="•"/>
            </a:pPr>
            <a:endParaRPr lang="es-AR" sz="2000" dirty="0"/>
          </a:p>
          <a:p>
            <a:pPr marL="514350" indent="-514350">
              <a:buFont typeface="Wingdings" panose="05000000000000000000" pitchFamily="2" charset="2"/>
              <a:buChar char="ü"/>
            </a:pPr>
            <a:endParaRPr lang="es-AR" sz="3200" b="1" dirty="0"/>
          </a:p>
          <a:p>
            <a:pPr marL="514350" indent="-514350">
              <a:buFont typeface="Wingdings" panose="05000000000000000000" pitchFamily="2" charset="2"/>
              <a:buChar char="ü"/>
            </a:pPr>
            <a:endParaRPr lang="es-AR" sz="3200" i="1" dirty="0">
              <a:solidFill>
                <a:srgbClr val="000000"/>
              </a:solidFill>
              <a:latin typeface="+mj-lt"/>
            </a:endParaRPr>
          </a:p>
          <a:p>
            <a:endParaRPr lang="es-AR" sz="3200" i="1" dirty="0">
              <a:solidFill>
                <a:srgbClr val="000000"/>
              </a:solidFill>
              <a:latin typeface="+mj-lt"/>
            </a:endParaRPr>
          </a:p>
          <a:p>
            <a:pPr marL="514350" indent="-514350">
              <a:buFont typeface="Wingdings" panose="05000000000000000000" pitchFamily="2" charset="2"/>
              <a:buChar char="ü"/>
            </a:pPr>
            <a:endParaRPr lang="es-AR" sz="3200" i="1" dirty="0">
              <a:solidFill>
                <a:srgbClr val="000000"/>
              </a:solidFill>
              <a:latin typeface="+mj-lt"/>
            </a:endParaRPr>
          </a:p>
          <a:p>
            <a:endParaRPr lang="es-AR" sz="3200" b="0" i="1" u="none" strike="noStrike" baseline="0" dirty="0" smtClean="0">
              <a:solidFill>
                <a:srgbClr val="000000"/>
              </a:solidFill>
              <a:latin typeface="+mj-lt"/>
            </a:endParaRPr>
          </a:p>
          <a:p>
            <a:pPr marL="514350" indent="-514350">
              <a:buFont typeface="Wingdings" panose="05000000000000000000" pitchFamily="2" charset="2"/>
              <a:buChar char="ü"/>
            </a:pPr>
            <a:endParaRPr lang="es-AR" sz="3200" b="0" i="1" u="none" strike="noStrike" baseline="0" dirty="0" smtClean="0">
              <a:solidFill>
                <a:srgbClr val="000000"/>
              </a:solidFill>
              <a:latin typeface="+mj-lt"/>
            </a:endParaRPr>
          </a:p>
        </p:txBody>
      </p:sp>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4" name="Marcador de número de diapositiva 3"/>
          <p:cNvSpPr>
            <a:spLocks noGrp="1"/>
          </p:cNvSpPr>
          <p:nvPr>
            <p:ph type="sldNum" sz="quarter" idx="12"/>
          </p:nvPr>
        </p:nvSpPr>
        <p:spPr/>
        <p:txBody>
          <a:bodyPr/>
          <a:lstStyle/>
          <a:p>
            <a:fld id="{FEB392A3-1FE7-46A9-BF0F-AA7F5CADFD58}" type="slidenum">
              <a:rPr lang="es-AR" smtClean="0"/>
              <a:t>18</a:t>
            </a:fld>
            <a:endParaRPr lang="es-AR"/>
          </a:p>
        </p:txBody>
      </p:sp>
    </p:spTree>
    <p:extLst>
      <p:ext uri="{BB962C8B-B14F-4D97-AF65-F5344CB8AC3E}">
        <p14:creationId xmlns:p14="http://schemas.microsoft.com/office/powerpoint/2010/main" val="42792208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2951" y="99165"/>
            <a:ext cx="11310550" cy="931123"/>
          </a:xfrm>
        </p:spPr>
        <p:txBody>
          <a:bodyPr>
            <a:normAutofit/>
          </a:bodyPr>
          <a:lstStyle/>
          <a:p>
            <a:r>
              <a:rPr lang="es-AR" sz="4000" b="1" dirty="0" smtClean="0"/>
              <a:t>Dispositivos Móviles – Sensores</a:t>
            </a:r>
            <a:endParaRPr lang="es-AR" sz="4000" b="1" dirty="0"/>
          </a:p>
        </p:txBody>
      </p:sp>
      <p:sp>
        <p:nvSpPr>
          <p:cNvPr id="10" name="Rectángulo 9"/>
          <p:cNvSpPr/>
          <p:nvPr/>
        </p:nvSpPr>
        <p:spPr>
          <a:xfrm>
            <a:off x="182560" y="1246408"/>
            <a:ext cx="11791406" cy="1754326"/>
          </a:xfrm>
          <a:prstGeom prst="rect">
            <a:avLst/>
          </a:prstGeom>
        </p:spPr>
        <p:txBody>
          <a:bodyPr wrap="square">
            <a:spAutoFit/>
          </a:bodyPr>
          <a:lstStyle/>
          <a:p>
            <a:pPr marL="971550" lvl="1" indent="-514350" fontAlgn="base">
              <a:buFont typeface="Wingdings" panose="05000000000000000000" pitchFamily="2" charset="2"/>
              <a:buChar char="§"/>
            </a:pPr>
            <a:r>
              <a:rPr lang="es-AR" sz="2800" b="1" dirty="0" smtClean="0">
                <a:solidFill>
                  <a:srgbClr val="000000"/>
                </a:solidFill>
                <a:latin typeface="+mj-lt"/>
              </a:rPr>
              <a:t>Acelerómetro</a:t>
            </a:r>
          </a:p>
          <a:p>
            <a:pPr marL="1257300" lvl="2" indent="-342900" fontAlgn="base">
              <a:buFont typeface="Arial" panose="020B0604020202020204" pitchFamily="34" charset="0"/>
              <a:buChar char="•"/>
            </a:pPr>
            <a:r>
              <a:rPr lang="es-AR" sz="2000" dirty="0" smtClean="0"/>
              <a:t>Mide </a:t>
            </a:r>
            <a:r>
              <a:rPr lang="es-AR" sz="2000" dirty="0"/>
              <a:t>la aceleración y la fuerzas inducidas por las gravedad.  </a:t>
            </a:r>
          </a:p>
          <a:p>
            <a:pPr marL="1257300" lvl="2" indent="-342900" fontAlgn="base">
              <a:buFont typeface="Arial" panose="020B0604020202020204" pitchFamily="34" charset="0"/>
              <a:buChar char="•"/>
            </a:pPr>
            <a:r>
              <a:rPr lang="es-AR" sz="2000" dirty="0"/>
              <a:t>Nos permite detectar el movimiento y el giro. Permite medir la inclinación de un cuerpo</a:t>
            </a:r>
            <a:r>
              <a:rPr lang="es-AR" sz="2000" dirty="0" smtClean="0"/>
              <a:t>.</a:t>
            </a:r>
          </a:p>
          <a:p>
            <a:pPr marL="1257300" lvl="2" indent="-342900" fontAlgn="base">
              <a:buFont typeface="Arial" panose="020B0604020202020204" pitchFamily="34" charset="0"/>
              <a:buChar char="•"/>
            </a:pPr>
            <a:r>
              <a:rPr lang="es-AR" sz="2000" dirty="0" smtClean="0"/>
              <a:t>Posibilitar rotar la pantalla, detectar y grabar orientación de las fotos.</a:t>
            </a:r>
          </a:p>
          <a:p>
            <a:pPr marL="1257300" lvl="2" indent="-342900" fontAlgn="base">
              <a:buFont typeface="Arial" panose="020B0604020202020204" pitchFamily="34" charset="0"/>
              <a:buChar char="•"/>
            </a:pPr>
            <a:r>
              <a:rPr lang="es-AR" sz="2000" dirty="0" smtClean="0"/>
              <a:t>Utilizado en aplicaciones para medir velocidad al correr, </a:t>
            </a:r>
            <a:r>
              <a:rPr lang="es-AR" sz="2000" dirty="0"/>
              <a:t>saltar canciones agitando el </a:t>
            </a:r>
            <a:r>
              <a:rPr lang="es-AR" sz="2000" dirty="0" smtClean="0"/>
              <a:t>teléfono, etc</a:t>
            </a:r>
            <a:r>
              <a:rPr lang="es-AR" dirty="0" smtClean="0"/>
              <a:t>.</a:t>
            </a:r>
            <a:endParaRPr lang="es-AR" sz="3200" b="0" i="1" u="none" strike="noStrike" baseline="0" dirty="0" smtClean="0">
              <a:solidFill>
                <a:srgbClr val="000000"/>
              </a:solidFill>
              <a:latin typeface="+mj-lt"/>
            </a:endParaRPr>
          </a:p>
        </p:txBody>
      </p:sp>
      <p:pic>
        <p:nvPicPr>
          <p:cNvPr id="5" name="Imagen 4"/>
          <p:cNvPicPr>
            <a:picLocks noChangeAspect="1"/>
          </p:cNvPicPr>
          <p:nvPr/>
        </p:nvPicPr>
        <p:blipFill>
          <a:blip r:embed="rId2"/>
          <a:stretch>
            <a:fillRect/>
          </a:stretch>
        </p:blipFill>
        <p:spPr>
          <a:xfrm>
            <a:off x="341648" y="3216854"/>
            <a:ext cx="6123322" cy="1992155"/>
          </a:xfrm>
          <a:prstGeom prst="rect">
            <a:avLst/>
          </a:prstGeom>
        </p:spPr>
      </p:pic>
      <p:pic>
        <p:nvPicPr>
          <p:cNvPr id="6" name="Imagen 5"/>
          <p:cNvPicPr>
            <a:picLocks noChangeAspect="1"/>
          </p:cNvPicPr>
          <p:nvPr/>
        </p:nvPicPr>
        <p:blipFill>
          <a:blip r:embed="rId3"/>
          <a:stretch>
            <a:fillRect/>
          </a:stretch>
        </p:blipFill>
        <p:spPr>
          <a:xfrm>
            <a:off x="6640792" y="3216853"/>
            <a:ext cx="3864016" cy="1992155"/>
          </a:xfrm>
          <a:prstGeom prst="rect">
            <a:avLst/>
          </a:prstGeom>
        </p:spPr>
      </p:pic>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4" name="Marcador de número de diapositiva 3"/>
          <p:cNvSpPr>
            <a:spLocks noGrp="1"/>
          </p:cNvSpPr>
          <p:nvPr>
            <p:ph type="sldNum" sz="quarter" idx="12"/>
          </p:nvPr>
        </p:nvSpPr>
        <p:spPr/>
        <p:txBody>
          <a:bodyPr/>
          <a:lstStyle/>
          <a:p>
            <a:fld id="{FEB392A3-1FE7-46A9-BF0F-AA7F5CADFD58}" type="slidenum">
              <a:rPr lang="es-AR" smtClean="0"/>
              <a:t>19</a:t>
            </a:fld>
            <a:endParaRPr lang="es-AR"/>
          </a:p>
        </p:txBody>
      </p:sp>
    </p:spTree>
    <p:extLst>
      <p:ext uri="{BB962C8B-B14F-4D97-AF65-F5344CB8AC3E}">
        <p14:creationId xmlns:p14="http://schemas.microsoft.com/office/powerpoint/2010/main" val="17670629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2951" y="99165"/>
            <a:ext cx="11310550" cy="931123"/>
          </a:xfrm>
        </p:spPr>
        <p:txBody>
          <a:bodyPr>
            <a:normAutofit/>
          </a:bodyPr>
          <a:lstStyle/>
          <a:p>
            <a:r>
              <a:rPr lang="es-AR" sz="4000" b="1" dirty="0" smtClean="0"/>
              <a:t>Dispositivos Móviles – Introducción</a:t>
            </a:r>
            <a:endParaRPr lang="es-AR" sz="4000" b="1" dirty="0"/>
          </a:p>
        </p:txBody>
      </p:sp>
      <p:sp>
        <p:nvSpPr>
          <p:cNvPr id="10" name="Rectángulo 9"/>
          <p:cNvSpPr/>
          <p:nvPr/>
        </p:nvSpPr>
        <p:spPr>
          <a:xfrm>
            <a:off x="130629" y="1303932"/>
            <a:ext cx="11791406" cy="5078313"/>
          </a:xfrm>
          <a:prstGeom prst="rect">
            <a:avLst/>
          </a:prstGeom>
        </p:spPr>
        <p:txBody>
          <a:bodyPr wrap="square">
            <a:spAutoFit/>
          </a:bodyPr>
          <a:lstStyle/>
          <a:p>
            <a:pPr marL="514350" indent="-514350">
              <a:buFont typeface="Wingdings" panose="05000000000000000000" pitchFamily="2" charset="2"/>
              <a:buChar char="ü"/>
            </a:pPr>
            <a:r>
              <a:rPr lang="es-AR" sz="2800" b="0" u="none" strike="noStrike" baseline="0" dirty="0" smtClean="0">
                <a:solidFill>
                  <a:srgbClr val="000000"/>
                </a:solidFill>
                <a:latin typeface="+mj-lt"/>
              </a:rPr>
              <a:t>Aparatos</a:t>
            </a:r>
            <a:r>
              <a:rPr lang="es-AR" sz="2800" b="0" u="none" strike="noStrike" dirty="0" smtClean="0">
                <a:solidFill>
                  <a:srgbClr val="000000"/>
                </a:solidFill>
                <a:latin typeface="+mj-lt"/>
              </a:rPr>
              <a:t> de pequeño tamaño con diferentes capacidades de procesamiento, conexión permanente o intermitente a una red y memoria </a:t>
            </a:r>
            <a:r>
              <a:rPr lang="es-AR" sz="2800" dirty="0">
                <a:solidFill>
                  <a:srgbClr val="000000"/>
                </a:solidFill>
                <a:latin typeface="+mj-lt"/>
              </a:rPr>
              <a:t>limitada (</a:t>
            </a:r>
            <a:r>
              <a:rPr lang="pt-BR" sz="2800" dirty="0">
                <a:solidFill>
                  <a:srgbClr val="000000"/>
                </a:solidFill>
                <a:latin typeface="+mj-lt"/>
              </a:rPr>
              <a:t>RAM, tarjetas </a:t>
            </a:r>
            <a:r>
              <a:rPr lang="pt-BR" sz="2800" dirty="0" err="1">
                <a:solidFill>
                  <a:srgbClr val="000000"/>
                </a:solidFill>
                <a:latin typeface="+mj-lt"/>
              </a:rPr>
              <a:t>MicroSD</a:t>
            </a:r>
            <a:r>
              <a:rPr lang="pt-BR" sz="2800" dirty="0">
                <a:solidFill>
                  <a:srgbClr val="000000"/>
                </a:solidFill>
                <a:latin typeface="+mj-lt"/>
              </a:rPr>
              <a:t>, flash, etc.)</a:t>
            </a:r>
            <a:r>
              <a:rPr lang="es-AR" sz="2800" dirty="0">
                <a:solidFill>
                  <a:srgbClr val="000000"/>
                </a:solidFill>
                <a:latin typeface="+mj-lt"/>
              </a:rPr>
              <a:t>. </a:t>
            </a:r>
            <a:endParaRPr lang="es-AR" sz="2800" dirty="0" smtClean="0">
              <a:solidFill>
                <a:srgbClr val="000000"/>
              </a:solidFill>
              <a:latin typeface="+mj-lt"/>
            </a:endParaRPr>
          </a:p>
          <a:p>
            <a:endParaRPr lang="es-AR" sz="2800" dirty="0" smtClean="0">
              <a:solidFill>
                <a:srgbClr val="000000"/>
              </a:solidFill>
              <a:latin typeface="+mj-lt"/>
            </a:endParaRPr>
          </a:p>
          <a:p>
            <a:pPr marL="514350" indent="-514350">
              <a:buFont typeface="Wingdings" panose="05000000000000000000" pitchFamily="2" charset="2"/>
              <a:buChar char="ü"/>
            </a:pPr>
            <a:r>
              <a:rPr lang="es-AR" sz="2800" dirty="0" smtClean="0">
                <a:solidFill>
                  <a:srgbClr val="000000"/>
                </a:solidFill>
                <a:latin typeface="+mj-lt"/>
              </a:rPr>
              <a:t>Se </a:t>
            </a:r>
            <a:r>
              <a:rPr lang="es-AR" sz="2800" dirty="0">
                <a:solidFill>
                  <a:srgbClr val="000000"/>
                </a:solidFill>
                <a:latin typeface="+mj-lt"/>
              </a:rPr>
              <a:t>asocian al uso individual de una persona, tanto en posesión como en operación, la cual puede adaptarlos a su gusto</a:t>
            </a:r>
            <a:r>
              <a:rPr lang="es-AR" sz="2800" dirty="0" smtClean="0">
                <a:solidFill>
                  <a:srgbClr val="000000"/>
                </a:solidFill>
                <a:latin typeface="+mj-lt"/>
              </a:rPr>
              <a:t>.</a:t>
            </a:r>
          </a:p>
          <a:p>
            <a:endParaRPr lang="es-AR" sz="2800" dirty="0">
              <a:solidFill>
                <a:srgbClr val="000000"/>
              </a:solidFill>
              <a:latin typeface="+mj-lt"/>
            </a:endParaRPr>
          </a:p>
          <a:p>
            <a:pPr marL="514350" indent="-514350">
              <a:buFont typeface="Wingdings" panose="05000000000000000000" pitchFamily="2" charset="2"/>
              <a:buChar char="ü"/>
            </a:pPr>
            <a:r>
              <a:rPr lang="es-AR" sz="2800" dirty="0">
                <a:solidFill>
                  <a:srgbClr val="000000"/>
                </a:solidFill>
                <a:latin typeface="+mj-lt"/>
              </a:rPr>
              <a:t>Tienen una alta capacidad de </a:t>
            </a:r>
            <a:r>
              <a:rPr lang="es-AR" sz="2800" dirty="0" smtClean="0">
                <a:solidFill>
                  <a:srgbClr val="000000"/>
                </a:solidFill>
                <a:latin typeface="+mj-lt"/>
              </a:rPr>
              <a:t>interacción</a:t>
            </a:r>
            <a:r>
              <a:rPr lang="es-AR" sz="3200" dirty="0" smtClean="0">
                <a:solidFill>
                  <a:srgbClr val="000000"/>
                </a:solidFill>
                <a:latin typeface="+mj-lt"/>
              </a:rPr>
              <a:t>.</a:t>
            </a:r>
          </a:p>
          <a:p>
            <a:endParaRPr lang="es-AR" sz="3200" i="1" dirty="0">
              <a:solidFill>
                <a:srgbClr val="000000"/>
              </a:solidFill>
              <a:latin typeface="+mj-lt"/>
            </a:endParaRPr>
          </a:p>
          <a:p>
            <a:endParaRPr lang="es-AR" sz="3200" b="0" i="1" u="none" strike="noStrike" baseline="0" dirty="0" smtClean="0">
              <a:solidFill>
                <a:srgbClr val="000000"/>
              </a:solidFill>
              <a:latin typeface="+mj-lt"/>
            </a:endParaRPr>
          </a:p>
          <a:p>
            <a:pPr marL="514350" indent="-514350">
              <a:buFont typeface="Wingdings" panose="05000000000000000000" pitchFamily="2" charset="2"/>
              <a:buChar char="ü"/>
            </a:pPr>
            <a:endParaRPr lang="es-AR" sz="3200" b="0" i="1" u="none" strike="noStrike" baseline="0" dirty="0" smtClean="0">
              <a:solidFill>
                <a:srgbClr val="000000"/>
              </a:solidFill>
              <a:latin typeface="+mj-lt"/>
            </a:endParaRPr>
          </a:p>
        </p:txBody>
      </p:sp>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4" name="Marcador de número de diapositiva 3"/>
          <p:cNvSpPr>
            <a:spLocks noGrp="1"/>
          </p:cNvSpPr>
          <p:nvPr>
            <p:ph type="sldNum" sz="quarter" idx="12"/>
          </p:nvPr>
        </p:nvSpPr>
        <p:spPr/>
        <p:txBody>
          <a:bodyPr/>
          <a:lstStyle/>
          <a:p>
            <a:fld id="{FEB392A3-1FE7-46A9-BF0F-AA7F5CADFD58}" type="slidenum">
              <a:rPr lang="es-AR" smtClean="0"/>
              <a:t>2</a:t>
            </a:fld>
            <a:endParaRPr lang="es-AR"/>
          </a:p>
        </p:txBody>
      </p:sp>
    </p:spTree>
    <p:extLst>
      <p:ext uri="{BB962C8B-B14F-4D97-AF65-F5344CB8AC3E}">
        <p14:creationId xmlns:p14="http://schemas.microsoft.com/office/powerpoint/2010/main" val="5406325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2951" y="99165"/>
            <a:ext cx="11310550" cy="931123"/>
          </a:xfrm>
        </p:spPr>
        <p:txBody>
          <a:bodyPr>
            <a:normAutofit/>
          </a:bodyPr>
          <a:lstStyle/>
          <a:p>
            <a:r>
              <a:rPr lang="es-AR" sz="4000" b="1" dirty="0" smtClean="0"/>
              <a:t>Dispositivos Móviles – Sensores</a:t>
            </a:r>
            <a:endParaRPr lang="es-AR" sz="4000" b="1" dirty="0"/>
          </a:p>
        </p:txBody>
      </p:sp>
      <p:sp>
        <p:nvSpPr>
          <p:cNvPr id="10" name="Rectángulo 9"/>
          <p:cNvSpPr/>
          <p:nvPr/>
        </p:nvSpPr>
        <p:spPr>
          <a:xfrm>
            <a:off x="182560" y="1246408"/>
            <a:ext cx="11791406" cy="6124754"/>
          </a:xfrm>
          <a:prstGeom prst="rect">
            <a:avLst/>
          </a:prstGeom>
        </p:spPr>
        <p:txBody>
          <a:bodyPr wrap="square">
            <a:spAutoFit/>
          </a:bodyPr>
          <a:lstStyle/>
          <a:p>
            <a:pPr marL="971550" lvl="1" indent="-514350" fontAlgn="base">
              <a:buFont typeface="Wingdings" panose="05000000000000000000" pitchFamily="2" charset="2"/>
              <a:buChar char="§"/>
            </a:pPr>
            <a:r>
              <a:rPr lang="es-AR" sz="2800" b="1" dirty="0" smtClean="0">
                <a:solidFill>
                  <a:srgbClr val="000000"/>
                </a:solidFill>
                <a:latin typeface="+mj-lt"/>
              </a:rPr>
              <a:t>Giroscopio</a:t>
            </a:r>
          </a:p>
          <a:p>
            <a:pPr marL="1257300" lvl="2" indent="-342900" fontAlgn="base">
              <a:buFont typeface="Arial" panose="020B0604020202020204" pitchFamily="34" charset="0"/>
              <a:buChar char="•"/>
            </a:pPr>
            <a:r>
              <a:rPr lang="es-AR" sz="2000" dirty="0" smtClean="0"/>
              <a:t>Permite </a:t>
            </a:r>
            <a:r>
              <a:rPr lang="es-AR" sz="2000" dirty="0"/>
              <a:t>saber la orientación del dispositivo en todo momento sin necesidad que este se mueva.</a:t>
            </a:r>
          </a:p>
          <a:p>
            <a:pPr marL="1257300" lvl="2" indent="-342900" fontAlgn="base">
              <a:buFont typeface="Arial" panose="020B0604020202020204" pitchFamily="34" charset="0"/>
              <a:buChar char="•"/>
            </a:pPr>
            <a:r>
              <a:rPr lang="es-AR" sz="2000" dirty="0" smtClean="0"/>
              <a:t>Es más </a:t>
            </a:r>
            <a:r>
              <a:rPr lang="es-AR" sz="2000" dirty="0"/>
              <a:t>preciso para saber la orientación que un acelerómetro</a:t>
            </a:r>
            <a:r>
              <a:rPr lang="es-AR" sz="2000" dirty="0" smtClean="0"/>
              <a:t>.</a:t>
            </a:r>
          </a:p>
          <a:p>
            <a:pPr lvl="2" fontAlgn="base"/>
            <a:endParaRPr lang="es-AR" dirty="0" smtClean="0"/>
          </a:p>
          <a:p>
            <a:pPr lvl="2" fontAlgn="base"/>
            <a:endParaRPr lang="es-AR" dirty="0" smtClean="0"/>
          </a:p>
          <a:p>
            <a:pPr lvl="2" fontAlgn="base"/>
            <a:endParaRPr lang="es-AR" dirty="0"/>
          </a:p>
          <a:p>
            <a:pPr lvl="2" fontAlgn="base"/>
            <a:endParaRPr lang="es-AR" dirty="0" smtClean="0"/>
          </a:p>
          <a:p>
            <a:pPr lvl="2" fontAlgn="base"/>
            <a:endParaRPr lang="es-AR" dirty="0"/>
          </a:p>
          <a:p>
            <a:pPr lvl="2" fontAlgn="base"/>
            <a:endParaRPr lang="es-AR" dirty="0" smtClean="0"/>
          </a:p>
          <a:p>
            <a:pPr marL="971550" lvl="1" indent="-514350" fontAlgn="base">
              <a:buFont typeface="Wingdings" panose="05000000000000000000" pitchFamily="2" charset="2"/>
              <a:buChar char="§"/>
            </a:pPr>
            <a:r>
              <a:rPr lang="es-AR" sz="2800" b="1" dirty="0" smtClean="0">
                <a:solidFill>
                  <a:srgbClr val="000000"/>
                </a:solidFill>
                <a:latin typeface="+mj-lt"/>
              </a:rPr>
              <a:t>Sensor de Proximidad</a:t>
            </a:r>
          </a:p>
          <a:p>
            <a:pPr marL="1257300" lvl="2" indent="-342900" fontAlgn="base">
              <a:buFont typeface="Arial" panose="020B0604020202020204" pitchFamily="34" charset="0"/>
              <a:buChar char="•"/>
            </a:pPr>
            <a:r>
              <a:rPr lang="es-AR" sz="2000" dirty="0" smtClean="0"/>
              <a:t>Mide </a:t>
            </a:r>
            <a:r>
              <a:rPr lang="es-AR" sz="2000" dirty="0"/>
              <a:t>la distancia entre el dispositivo y un objeto.</a:t>
            </a:r>
          </a:p>
          <a:p>
            <a:pPr marL="1257300" lvl="2" indent="-342900" fontAlgn="base">
              <a:buFont typeface="Arial" panose="020B0604020202020204" pitchFamily="34" charset="0"/>
              <a:buChar char="•"/>
            </a:pPr>
            <a:r>
              <a:rPr lang="es-AR" sz="2000" dirty="0" smtClean="0"/>
              <a:t>Por ejemplo se </a:t>
            </a:r>
            <a:r>
              <a:rPr lang="es-AR" sz="2000" dirty="0"/>
              <a:t>utiliza para apagar la pantalla al acercar el celular a la oreja, para hablar evitando que se presionen opciones por accidente (al alejar el teléfono se vuelve a </a:t>
            </a:r>
            <a:r>
              <a:rPr lang="es-AR" sz="2000" dirty="0" smtClean="0"/>
              <a:t>encender la pantalla).</a:t>
            </a:r>
            <a:endParaRPr lang="es-AR" sz="2000" dirty="0"/>
          </a:p>
          <a:p>
            <a:endParaRPr lang="es-AR" sz="3200" i="1" dirty="0">
              <a:solidFill>
                <a:srgbClr val="000000"/>
              </a:solidFill>
              <a:latin typeface="+mj-lt"/>
            </a:endParaRPr>
          </a:p>
          <a:p>
            <a:pPr marL="514350" indent="-514350">
              <a:buFont typeface="Wingdings" panose="05000000000000000000" pitchFamily="2" charset="2"/>
              <a:buChar char="ü"/>
            </a:pPr>
            <a:endParaRPr lang="es-AR" sz="3200" i="1" dirty="0">
              <a:solidFill>
                <a:srgbClr val="000000"/>
              </a:solidFill>
              <a:latin typeface="+mj-lt"/>
            </a:endParaRPr>
          </a:p>
          <a:p>
            <a:endParaRPr lang="es-AR" sz="3200" b="0" i="1" u="none" strike="noStrike" baseline="0" dirty="0" smtClean="0">
              <a:solidFill>
                <a:srgbClr val="000000"/>
              </a:solidFill>
              <a:latin typeface="+mj-lt"/>
            </a:endParaRPr>
          </a:p>
          <a:p>
            <a:pPr marL="514350" indent="-514350">
              <a:buFont typeface="Wingdings" panose="05000000000000000000" pitchFamily="2" charset="2"/>
              <a:buChar char="ü"/>
            </a:pPr>
            <a:endParaRPr lang="es-AR" sz="3200" b="0" i="1" u="none" strike="noStrike" baseline="0" dirty="0" smtClean="0">
              <a:solidFill>
                <a:srgbClr val="000000"/>
              </a:solidFill>
              <a:latin typeface="+mj-lt"/>
            </a:endParaRPr>
          </a:p>
        </p:txBody>
      </p:sp>
      <p:pic>
        <p:nvPicPr>
          <p:cNvPr id="3" name="Imagen 2"/>
          <p:cNvPicPr>
            <a:picLocks noChangeAspect="1"/>
          </p:cNvPicPr>
          <p:nvPr/>
        </p:nvPicPr>
        <p:blipFill>
          <a:blip r:embed="rId2"/>
          <a:stretch>
            <a:fillRect/>
          </a:stretch>
        </p:blipFill>
        <p:spPr>
          <a:xfrm>
            <a:off x="1532966" y="2460545"/>
            <a:ext cx="1391081" cy="1389562"/>
          </a:xfrm>
          <a:prstGeom prst="rect">
            <a:avLst/>
          </a:prstGeom>
        </p:spPr>
      </p:pic>
      <p:sp>
        <p:nvSpPr>
          <p:cNvPr id="4" name="Marcador de pie de página 3"/>
          <p:cNvSpPr>
            <a:spLocks noGrp="1"/>
          </p:cNvSpPr>
          <p:nvPr>
            <p:ph type="ftr" sz="quarter" idx="11"/>
          </p:nvPr>
        </p:nvSpPr>
        <p:spPr/>
        <p:txBody>
          <a:bodyPr/>
          <a:lstStyle/>
          <a:p>
            <a:r>
              <a:rPr lang="es-AR" smtClean="0"/>
              <a:t>Ing. Cintia V. Gioia</a:t>
            </a:r>
            <a:endParaRPr lang="es-AR"/>
          </a:p>
        </p:txBody>
      </p:sp>
      <p:sp>
        <p:nvSpPr>
          <p:cNvPr id="5" name="Marcador de número de diapositiva 4"/>
          <p:cNvSpPr>
            <a:spLocks noGrp="1"/>
          </p:cNvSpPr>
          <p:nvPr>
            <p:ph type="sldNum" sz="quarter" idx="12"/>
          </p:nvPr>
        </p:nvSpPr>
        <p:spPr/>
        <p:txBody>
          <a:bodyPr/>
          <a:lstStyle/>
          <a:p>
            <a:fld id="{FEB392A3-1FE7-46A9-BF0F-AA7F5CADFD58}" type="slidenum">
              <a:rPr lang="es-AR" smtClean="0"/>
              <a:t>20</a:t>
            </a:fld>
            <a:endParaRPr lang="es-AR"/>
          </a:p>
        </p:txBody>
      </p:sp>
    </p:spTree>
    <p:extLst>
      <p:ext uri="{BB962C8B-B14F-4D97-AF65-F5344CB8AC3E}">
        <p14:creationId xmlns:p14="http://schemas.microsoft.com/office/powerpoint/2010/main" val="40085178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2951" y="99165"/>
            <a:ext cx="11310550" cy="931123"/>
          </a:xfrm>
        </p:spPr>
        <p:txBody>
          <a:bodyPr>
            <a:normAutofit/>
          </a:bodyPr>
          <a:lstStyle/>
          <a:p>
            <a:r>
              <a:rPr lang="es-AR" sz="4000" b="1" dirty="0" smtClean="0"/>
              <a:t>Dispositivos Móviles – Sensores</a:t>
            </a:r>
            <a:endParaRPr lang="es-AR" sz="4000" b="1" dirty="0"/>
          </a:p>
        </p:txBody>
      </p:sp>
      <p:sp>
        <p:nvSpPr>
          <p:cNvPr id="10" name="Rectángulo 9"/>
          <p:cNvSpPr/>
          <p:nvPr/>
        </p:nvSpPr>
        <p:spPr>
          <a:xfrm>
            <a:off x="182560" y="1246408"/>
            <a:ext cx="12009440" cy="6863417"/>
          </a:xfrm>
          <a:prstGeom prst="rect">
            <a:avLst/>
          </a:prstGeom>
        </p:spPr>
        <p:txBody>
          <a:bodyPr wrap="square">
            <a:spAutoFit/>
          </a:bodyPr>
          <a:lstStyle/>
          <a:p>
            <a:pPr marL="971550" lvl="1" indent="-514350" fontAlgn="base">
              <a:buFont typeface="Wingdings" panose="05000000000000000000" pitchFamily="2" charset="2"/>
              <a:buChar char="§"/>
            </a:pPr>
            <a:r>
              <a:rPr lang="es-AR" sz="2800" b="1" dirty="0" smtClean="0">
                <a:solidFill>
                  <a:srgbClr val="000000"/>
                </a:solidFill>
                <a:latin typeface="+mj-lt"/>
              </a:rPr>
              <a:t>Brújula</a:t>
            </a:r>
          </a:p>
          <a:p>
            <a:pPr marL="1257300" lvl="2" indent="-342900" fontAlgn="base">
              <a:buFont typeface="Arial" panose="020B0604020202020204" pitchFamily="34" charset="0"/>
              <a:buChar char="•"/>
            </a:pPr>
            <a:r>
              <a:rPr lang="es-AR" sz="2000" dirty="0" smtClean="0"/>
              <a:t>Complementa la ubicación del dispositivo provista por ejemplo por un GPS al poder determinar la orientación del teléfono, es decir, hacia adonde está apuntando. Muy </a:t>
            </a:r>
            <a:r>
              <a:rPr lang="es-AR" sz="2000" dirty="0"/>
              <a:t>utilizado en realidad </a:t>
            </a:r>
            <a:r>
              <a:rPr lang="es-AR" sz="2000" dirty="0" smtClean="0"/>
              <a:t>aumentada</a:t>
            </a:r>
            <a:endParaRPr lang="es-AR" sz="2000" dirty="0"/>
          </a:p>
          <a:p>
            <a:pPr lvl="1" fontAlgn="base"/>
            <a:endParaRPr lang="es-AR" sz="2800" b="1" dirty="0" smtClean="0">
              <a:solidFill>
                <a:srgbClr val="000000"/>
              </a:solidFill>
              <a:latin typeface="+mj-lt"/>
            </a:endParaRPr>
          </a:p>
          <a:p>
            <a:pPr lvl="1" fontAlgn="base"/>
            <a:endParaRPr lang="es-AR" sz="2800" b="1" dirty="0" smtClean="0">
              <a:solidFill>
                <a:srgbClr val="000000"/>
              </a:solidFill>
              <a:latin typeface="+mj-lt"/>
            </a:endParaRPr>
          </a:p>
          <a:p>
            <a:pPr lvl="1" fontAlgn="base"/>
            <a:endParaRPr lang="es-AR" sz="2800" b="1" dirty="0">
              <a:solidFill>
                <a:srgbClr val="000000"/>
              </a:solidFill>
              <a:latin typeface="+mj-lt"/>
            </a:endParaRPr>
          </a:p>
          <a:p>
            <a:pPr lvl="1" fontAlgn="base"/>
            <a:endParaRPr lang="es-AR" sz="2800" b="1" dirty="0" smtClean="0">
              <a:solidFill>
                <a:srgbClr val="000000"/>
              </a:solidFill>
              <a:latin typeface="+mj-lt"/>
            </a:endParaRPr>
          </a:p>
          <a:p>
            <a:pPr lvl="1" fontAlgn="base"/>
            <a:endParaRPr lang="es-AR" sz="2800" b="1" dirty="0">
              <a:solidFill>
                <a:srgbClr val="000000"/>
              </a:solidFill>
              <a:latin typeface="+mj-lt"/>
            </a:endParaRPr>
          </a:p>
          <a:p>
            <a:pPr lvl="1" fontAlgn="base"/>
            <a:endParaRPr lang="es-AR" sz="2800" b="1" dirty="0">
              <a:solidFill>
                <a:srgbClr val="000000"/>
              </a:solidFill>
              <a:latin typeface="+mj-lt"/>
            </a:endParaRPr>
          </a:p>
          <a:p>
            <a:pPr marL="971550" lvl="1" indent="-514350" fontAlgn="base">
              <a:buFont typeface="Wingdings" panose="05000000000000000000" pitchFamily="2" charset="2"/>
              <a:buChar char="§"/>
            </a:pPr>
            <a:r>
              <a:rPr lang="es-AR" sz="2800" b="1" dirty="0" smtClean="0">
                <a:solidFill>
                  <a:srgbClr val="000000"/>
                </a:solidFill>
                <a:latin typeface="+mj-lt"/>
              </a:rPr>
              <a:t>Barómetro</a:t>
            </a:r>
          </a:p>
          <a:p>
            <a:pPr marL="1257300" lvl="2" indent="-342900" fontAlgn="base">
              <a:buFont typeface="Arial" panose="020B0604020202020204" pitchFamily="34" charset="0"/>
              <a:buChar char="•"/>
            </a:pPr>
            <a:r>
              <a:rPr lang="es-AR" sz="2000" dirty="0" smtClean="0"/>
              <a:t>Utilizado </a:t>
            </a:r>
            <a:r>
              <a:rPr lang="es-AR" sz="2000" dirty="0"/>
              <a:t>para mediar la presión </a:t>
            </a:r>
            <a:r>
              <a:rPr lang="es-AR" sz="2000" dirty="0" smtClean="0"/>
              <a:t>atmosférica.</a:t>
            </a:r>
            <a:endParaRPr lang="es-AR" sz="2000" dirty="0"/>
          </a:p>
          <a:p>
            <a:pPr marL="971550" lvl="1" indent="-514350" fontAlgn="base">
              <a:buFont typeface="Wingdings" panose="05000000000000000000" pitchFamily="2" charset="2"/>
              <a:buChar char="§"/>
            </a:pPr>
            <a:endParaRPr lang="es-AR" sz="2800" b="1" dirty="0">
              <a:solidFill>
                <a:srgbClr val="000000"/>
              </a:solidFill>
              <a:latin typeface="+mj-lt"/>
            </a:endParaRPr>
          </a:p>
          <a:p>
            <a:endParaRPr lang="es-AR" sz="3200" i="1" dirty="0">
              <a:solidFill>
                <a:srgbClr val="000000"/>
              </a:solidFill>
              <a:latin typeface="+mj-lt"/>
            </a:endParaRPr>
          </a:p>
          <a:p>
            <a:pPr marL="514350" indent="-514350">
              <a:buFont typeface="Wingdings" panose="05000000000000000000" pitchFamily="2" charset="2"/>
              <a:buChar char="ü"/>
            </a:pPr>
            <a:endParaRPr lang="es-AR" sz="3200" i="1" dirty="0">
              <a:solidFill>
                <a:srgbClr val="000000"/>
              </a:solidFill>
              <a:latin typeface="+mj-lt"/>
            </a:endParaRPr>
          </a:p>
          <a:p>
            <a:endParaRPr lang="es-AR" sz="3200" b="0" i="1" u="none" strike="noStrike" baseline="0" dirty="0" smtClean="0">
              <a:solidFill>
                <a:srgbClr val="000000"/>
              </a:solidFill>
              <a:latin typeface="+mj-lt"/>
            </a:endParaRPr>
          </a:p>
          <a:p>
            <a:pPr marL="514350" indent="-514350">
              <a:buFont typeface="Wingdings" panose="05000000000000000000" pitchFamily="2" charset="2"/>
              <a:buChar char="ü"/>
            </a:pPr>
            <a:endParaRPr lang="es-AR" sz="3200" b="0" i="1" u="none" strike="noStrike" baseline="0" dirty="0" smtClean="0">
              <a:solidFill>
                <a:srgbClr val="000000"/>
              </a:solidFill>
              <a:latin typeface="+mj-lt"/>
            </a:endParaRPr>
          </a:p>
        </p:txBody>
      </p:sp>
      <p:pic>
        <p:nvPicPr>
          <p:cNvPr id="3" name="Imagen 2"/>
          <p:cNvPicPr>
            <a:picLocks noChangeAspect="1"/>
          </p:cNvPicPr>
          <p:nvPr/>
        </p:nvPicPr>
        <p:blipFill>
          <a:blip r:embed="rId2"/>
          <a:stretch>
            <a:fillRect/>
          </a:stretch>
        </p:blipFill>
        <p:spPr>
          <a:xfrm>
            <a:off x="1558855" y="2370771"/>
            <a:ext cx="1389529" cy="2307345"/>
          </a:xfrm>
          <a:prstGeom prst="rect">
            <a:avLst/>
          </a:prstGeom>
        </p:spPr>
      </p:pic>
      <p:pic>
        <p:nvPicPr>
          <p:cNvPr id="4" name="Imagen 3"/>
          <p:cNvPicPr>
            <a:picLocks noChangeAspect="1"/>
          </p:cNvPicPr>
          <p:nvPr/>
        </p:nvPicPr>
        <p:blipFill>
          <a:blip r:embed="rId3"/>
          <a:stretch>
            <a:fillRect/>
          </a:stretch>
        </p:blipFill>
        <p:spPr>
          <a:xfrm>
            <a:off x="3150106" y="2370771"/>
            <a:ext cx="3900399" cy="2336164"/>
          </a:xfrm>
          <a:prstGeom prst="rect">
            <a:avLst/>
          </a:prstGeom>
        </p:spPr>
      </p:pic>
      <p:pic>
        <p:nvPicPr>
          <p:cNvPr id="5" name="Imagen 4"/>
          <p:cNvPicPr>
            <a:picLocks noChangeAspect="1"/>
          </p:cNvPicPr>
          <p:nvPr/>
        </p:nvPicPr>
        <p:blipFill>
          <a:blip r:embed="rId4"/>
          <a:stretch>
            <a:fillRect/>
          </a:stretch>
        </p:blipFill>
        <p:spPr>
          <a:xfrm>
            <a:off x="8662087" y="2897903"/>
            <a:ext cx="1918330" cy="3406643"/>
          </a:xfrm>
          <a:prstGeom prst="rect">
            <a:avLst/>
          </a:prstGeom>
        </p:spPr>
      </p:pic>
      <p:cxnSp>
        <p:nvCxnSpPr>
          <p:cNvPr id="7" name="Conector recto de flecha 6"/>
          <p:cNvCxnSpPr/>
          <p:nvPr/>
        </p:nvCxnSpPr>
        <p:spPr>
          <a:xfrm>
            <a:off x="6272463" y="5253789"/>
            <a:ext cx="2302042" cy="24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Marcador de pie de página 5"/>
          <p:cNvSpPr>
            <a:spLocks noGrp="1"/>
          </p:cNvSpPr>
          <p:nvPr>
            <p:ph type="ftr" sz="quarter" idx="11"/>
          </p:nvPr>
        </p:nvSpPr>
        <p:spPr/>
        <p:txBody>
          <a:bodyPr/>
          <a:lstStyle/>
          <a:p>
            <a:r>
              <a:rPr lang="es-AR" smtClean="0"/>
              <a:t>Ing. Cintia V. Gioia</a:t>
            </a:r>
            <a:endParaRPr lang="es-AR"/>
          </a:p>
        </p:txBody>
      </p:sp>
      <p:sp>
        <p:nvSpPr>
          <p:cNvPr id="8" name="Marcador de número de diapositiva 7"/>
          <p:cNvSpPr>
            <a:spLocks noGrp="1"/>
          </p:cNvSpPr>
          <p:nvPr>
            <p:ph type="sldNum" sz="quarter" idx="12"/>
          </p:nvPr>
        </p:nvSpPr>
        <p:spPr/>
        <p:txBody>
          <a:bodyPr/>
          <a:lstStyle/>
          <a:p>
            <a:fld id="{FEB392A3-1FE7-46A9-BF0F-AA7F5CADFD58}" type="slidenum">
              <a:rPr lang="es-AR" smtClean="0"/>
              <a:t>21</a:t>
            </a:fld>
            <a:endParaRPr lang="es-AR"/>
          </a:p>
        </p:txBody>
      </p:sp>
    </p:spTree>
    <p:extLst>
      <p:ext uri="{BB962C8B-B14F-4D97-AF65-F5344CB8AC3E}">
        <p14:creationId xmlns:p14="http://schemas.microsoft.com/office/powerpoint/2010/main" val="21313472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2951" y="99165"/>
            <a:ext cx="11310550" cy="931123"/>
          </a:xfrm>
        </p:spPr>
        <p:txBody>
          <a:bodyPr>
            <a:normAutofit/>
          </a:bodyPr>
          <a:lstStyle/>
          <a:p>
            <a:r>
              <a:rPr lang="es-AR" sz="4000" b="1" dirty="0" smtClean="0"/>
              <a:t>Dispositivos Móviles – Sensores</a:t>
            </a:r>
            <a:endParaRPr lang="es-AR" sz="4000" b="1" dirty="0"/>
          </a:p>
        </p:txBody>
      </p:sp>
      <p:sp>
        <p:nvSpPr>
          <p:cNvPr id="10" name="Rectángulo 9"/>
          <p:cNvSpPr/>
          <p:nvPr/>
        </p:nvSpPr>
        <p:spPr>
          <a:xfrm>
            <a:off x="182560" y="1246408"/>
            <a:ext cx="11791406" cy="6432530"/>
          </a:xfrm>
          <a:prstGeom prst="rect">
            <a:avLst/>
          </a:prstGeom>
        </p:spPr>
        <p:txBody>
          <a:bodyPr wrap="square">
            <a:spAutoFit/>
          </a:bodyPr>
          <a:lstStyle/>
          <a:p>
            <a:pPr marL="971550" lvl="1" indent="-514350" fontAlgn="base">
              <a:buFont typeface="Wingdings" panose="05000000000000000000" pitchFamily="2" charset="2"/>
              <a:buChar char="§"/>
            </a:pPr>
            <a:r>
              <a:rPr lang="es-AR" sz="2800" b="1" dirty="0" smtClean="0">
                <a:solidFill>
                  <a:srgbClr val="000000"/>
                </a:solidFill>
                <a:latin typeface="+mj-lt"/>
              </a:rPr>
              <a:t>Usos de sensores</a:t>
            </a:r>
          </a:p>
          <a:p>
            <a:pPr lvl="1" fontAlgn="base"/>
            <a:endParaRPr lang="es-AR" sz="2800" b="1" dirty="0" smtClean="0">
              <a:solidFill>
                <a:srgbClr val="000000"/>
              </a:solidFill>
              <a:latin typeface="+mj-lt"/>
            </a:endParaRPr>
          </a:p>
          <a:p>
            <a:pPr marL="1257300" lvl="2" indent="-342900" fontAlgn="base">
              <a:buFont typeface="Arial" panose="020B0604020202020204" pitchFamily="34" charset="0"/>
              <a:buChar char="•"/>
            </a:pPr>
            <a:r>
              <a:rPr lang="es-AR" sz="2000" b="1" dirty="0"/>
              <a:t>El </a:t>
            </a:r>
            <a:r>
              <a:rPr lang="es-AR" sz="2000" b="1" dirty="0" smtClean="0"/>
              <a:t>teléfono usado</a:t>
            </a:r>
            <a:r>
              <a:rPr lang="es-AR" sz="2000" b="1" dirty="0"/>
              <a:t> </a:t>
            </a:r>
            <a:r>
              <a:rPr lang="es-AR" sz="2000" b="1" dirty="0" smtClean="0"/>
              <a:t>como un </a:t>
            </a:r>
            <a:r>
              <a:rPr lang="es-AR" sz="2000" b="1" dirty="0"/>
              <a:t>sensor </a:t>
            </a:r>
            <a:r>
              <a:rPr lang="es-AR" sz="2000" b="1" dirty="0" smtClean="0"/>
              <a:t>en sí mismo:</a:t>
            </a:r>
          </a:p>
          <a:p>
            <a:pPr marL="1714500" lvl="3" indent="-342900" fontAlgn="base">
              <a:buFont typeface="Courier New" panose="02070309020205020404" pitchFamily="49" charset="0"/>
              <a:buChar char="o"/>
            </a:pPr>
            <a:r>
              <a:rPr lang="es-AR" sz="2000" dirty="0"/>
              <a:t>Para cambiar disposición de pantallas, juegos, fotos, sensor proximidad, etc</a:t>
            </a:r>
            <a:r>
              <a:rPr lang="es-AR" sz="2000" dirty="0" smtClean="0"/>
              <a:t>.</a:t>
            </a:r>
          </a:p>
          <a:p>
            <a:pPr lvl="3" fontAlgn="base"/>
            <a:endParaRPr lang="es-AR" sz="2000" dirty="0"/>
          </a:p>
          <a:p>
            <a:pPr marL="1257300" lvl="2" indent="-342900" fontAlgn="base">
              <a:buFont typeface="Arial" panose="020B0604020202020204" pitchFamily="34" charset="0"/>
              <a:buChar char="•"/>
            </a:pPr>
            <a:r>
              <a:rPr lang="es-AR" sz="2000" b="1" dirty="0" smtClean="0"/>
              <a:t>Objeto con sensores que generan datos para redes de sensores:</a:t>
            </a:r>
          </a:p>
          <a:p>
            <a:pPr marL="1714500" lvl="3" indent="-342900" fontAlgn="base">
              <a:buFont typeface="Courier New" panose="02070309020205020404" pitchFamily="49" charset="0"/>
              <a:buChar char="o"/>
            </a:pPr>
            <a:r>
              <a:rPr lang="es-AR" sz="2000" dirty="0"/>
              <a:t>Los sensores están creciendo muchísimo como fuente de datos en Internet. </a:t>
            </a:r>
          </a:p>
          <a:p>
            <a:pPr marL="1714500" lvl="3" indent="-342900" fontAlgn="base">
              <a:buFont typeface="Courier New" panose="02070309020205020404" pitchFamily="49" charset="0"/>
              <a:buChar char="o"/>
            </a:pPr>
            <a:r>
              <a:rPr lang="es-AR" sz="2000" dirty="0"/>
              <a:t>Las redes de sensores representan una gran oportunidad para algunas de las compañías de tecnología más importantes. </a:t>
            </a:r>
          </a:p>
          <a:p>
            <a:pPr marL="1714500" lvl="3" indent="-342900" fontAlgn="base">
              <a:buFont typeface="Courier New" panose="02070309020205020404" pitchFamily="49" charset="0"/>
              <a:buChar char="o"/>
            </a:pPr>
            <a:r>
              <a:rPr lang="es-AR" sz="2000" dirty="0"/>
              <a:t>Los sensores permiten la recogida de datos en tiempo real, el análisis y una mejor toma de decisiones. </a:t>
            </a:r>
          </a:p>
          <a:p>
            <a:pPr marL="1714500" lvl="3" indent="-342900" fontAlgn="base">
              <a:buFont typeface="Courier New" panose="02070309020205020404" pitchFamily="49" charset="0"/>
              <a:buChar char="o"/>
            </a:pPr>
            <a:r>
              <a:rPr lang="es-AR" sz="2000" dirty="0"/>
              <a:t>Los dispositivos móviles pueden ser los receptores perfectos de esa información. </a:t>
            </a:r>
          </a:p>
          <a:p>
            <a:pPr marL="971550" lvl="1" indent="-514350" fontAlgn="base">
              <a:buFont typeface="Wingdings" panose="05000000000000000000" pitchFamily="2" charset="2"/>
              <a:buChar char="§"/>
            </a:pPr>
            <a:endParaRPr lang="es-AR" sz="2800" b="1" dirty="0">
              <a:solidFill>
                <a:srgbClr val="000000"/>
              </a:solidFill>
              <a:latin typeface="+mj-lt"/>
            </a:endParaRPr>
          </a:p>
          <a:p>
            <a:endParaRPr lang="es-AR" sz="3200" i="1" dirty="0">
              <a:solidFill>
                <a:srgbClr val="000000"/>
              </a:solidFill>
              <a:latin typeface="+mj-lt"/>
            </a:endParaRPr>
          </a:p>
          <a:p>
            <a:pPr marL="514350" indent="-514350">
              <a:buFont typeface="Wingdings" panose="05000000000000000000" pitchFamily="2" charset="2"/>
              <a:buChar char="ü"/>
            </a:pPr>
            <a:endParaRPr lang="es-AR" sz="3200" i="1" dirty="0">
              <a:solidFill>
                <a:srgbClr val="000000"/>
              </a:solidFill>
              <a:latin typeface="+mj-lt"/>
            </a:endParaRPr>
          </a:p>
          <a:p>
            <a:endParaRPr lang="es-AR" sz="3200" b="0" i="1" u="none" strike="noStrike" baseline="0" dirty="0" smtClean="0">
              <a:solidFill>
                <a:srgbClr val="000000"/>
              </a:solidFill>
              <a:latin typeface="+mj-lt"/>
            </a:endParaRPr>
          </a:p>
          <a:p>
            <a:pPr marL="514350" indent="-514350">
              <a:buFont typeface="Wingdings" panose="05000000000000000000" pitchFamily="2" charset="2"/>
              <a:buChar char="ü"/>
            </a:pPr>
            <a:endParaRPr lang="es-AR" sz="3200" b="0" i="1" u="none" strike="noStrike" baseline="0" dirty="0" smtClean="0">
              <a:solidFill>
                <a:srgbClr val="000000"/>
              </a:solidFill>
              <a:latin typeface="+mj-lt"/>
            </a:endParaRPr>
          </a:p>
        </p:txBody>
      </p:sp>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4" name="Marcador de número de diapositiva 3"/>
          <p:cNvSpPr>
            <a:spLocks noGrp="1"/>
          </p:cNvSpPr>
          <p:nvPr>
            <p:ph type="sldNum" sz="quarter" idx="12"/>
          </p:nvPr>
        </p:nvSpPr>
        <p:spPr/>
        <p:txBody>
          <a:bodyPr/>
          <a:lstStyle/>
          <a:p>
            <a:fld id="{FEB392A3-1FE7-46A9-BF0F-AA7F5CADFD58}" type="slidenum">
              <a:rPr lang="es-AR" smtClean="0"/>
              <a:t>22</a:t>
            </a:fld>
            <a:endParaRPr lang="es-AR"/>
          </a:p>
        </p:txBody>
      </p:sp>
    </p:spTree>
    <p:extLst>
      <p:ext uri="{BB962C8B-B14F-4D97-AF65-F5344CB8AC3E}">
        <p14:creationId xmlns:p14="http://schemas.microsoft.com/office/powerpoint/2010/main" val="4782936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2951" y="99165"/>
            <a:ext cx="11310550" cy="931123"/>
          </a:xfrm>
        </p:spPr>
        <p:txBody>
          <a:bodyPr>
            <a:normAutofit/>
          </a:bodyPr>
          <a:lstStyle/>
          <a:p>
            <a:r>
              <a:rPr lang="es-AR" sz="4000" b="1" dirty="0" smtClean="0"/>
              <a:t>Dispositivos Móviles </a:t>
            </a:r>
            <a:r>
              <a:rPr lang="es-AR" sz="4000" b="1" dirty="0"/>
              <a:t>– </a:t>
            </a:r>
            <a:r>
              <a:rPr lang="es-AR" sz="4000" b="1" dirty="0" smtClean="0"/>
              <a:t>Otras Características</a:t>
            </a:r>
            <a:endParaRPr lang="es-AR" sz="4000" b="1" dirty="0"/>
          </a:p>
        </p:txBody>
      </p:sp>
      <p:sp>
        <p:nvSpPr>
          <p:cNvPr id="10" name="Rectángulo 9"/>
          <p:cNvSpPr/>
          <p:nvPr/>
        </p:nvSpPr>
        <p:spPr>
          <a:xfrm>
            <a:off x="182560" y="1246408"/>
            <a:ext cx="11791406" cy="6801862"/>
          </a:xfrm>
          <a:prstGeom prst="rect">
            <a:avLst/>
          </a:prstGeom>
        </p:spPr>
        <p:txBody>
          <a:bodyPr wrap="square">
            <a:spAutoFit/>
          </a:bodyPr>
          <a:lstStyle/>
          <a:p>
            <a:pPr marL="971550" lvl="1" indent="-514350" fontAlgn="base">
              <a:buFont typeface="Wingdings" panose="05000000000000000000" pitchFamily="2" charset="2"/>
              <a:buChar char="§"/>
            </a:pPr>
            <a:r>
              <a:rPr lang="es-AR" sz="2800" b="1" dirty="0"/>
              <a:t>Conectores Micro </a:t>
            </a:r>
            <a:r>
              <a:rPr lang="es-AR" sz="2800" b="1" dirty="0" smtClean="0"/>
              <a:t>USB.</a:t>
            </a:r>
          </a:p>
          <a:p>
            <a:pPr marL="971550" lvl="1" indent="-514350" fontAlgn="base">
              <a:buFont typeface="Wingdings" panose="05000000000000000000" pitchFamily="2" charset="2"/>
              <a:buChar char="§"/>
            </a:pPr>
            <a:r>
              <a:rPr lang="es-AR" sz="2800" b="1" dirty="0" smtClean="0"/>
              <a:t>Baterías </a:t>
            </a:r>
            <a:r>
              <a:rPr lang="es-AR" sz="2800" b="1" dirty="0"/>
              <a:t>basadas en iones de litio</a:t>
            </a:r>
            <a:r>
              <a:rPr lang="es-AR" sz="2800" dirty="0" smtClean="0"/>
              <a:t>: Consiguen </a:t>
            </a:r>
            <a:r>
              <a:rPr lang="es-AR" sz="2800" dirty="0"/>
              <a:t>almacenamiento muy superior de </a:t>
            </a:r>
            <a:r>
              <a:rPr lang="es-AR" sz="2800" dirty="0" smtClean="0"/>
              <a:t>energía, </a:t>
            </a:r>
            <a:r>
              <a:rPr lang="es-AR" sz="2800" dirty="0"/>
              <a:t>de modo que se aumenta considerablemente el tiempo de actividad del teléfono móvil. Son también muy </a:t>
            </a:r>
            <a:r>
              <a:rPr lang="es-AR" sz="2800" dirty="0" smtClean="0"/>
              <a:t>ligeras.</a:t>
            </a:r>
          </a:p>
          <a:p>
            <a:pPr marL="971550" lvl="1" indent="-514350" fontAlgn="base">
              <a:buFont typeface="Wingdings" panose="05000000000000000000" pitchFamily="2" charset="2"/>
              <a:buChar char="§"/>
            </a:pPr>
            <a:r>
              <a:rPr lang="es-AR" sz="2800" b="1" dirty="0" smtClean="0"/>
              <a:t>Cámaras </a:t>
            </a:r>
            <a:r>
              <a:rPr lang="es-AR" sz="2800" b="1" dirty="0"/>
              <a:t>de los dispositivos </a:t>
            </a:r>
            <a:r>
              <a:rPr lang="es-AR" sz="2800" b="1" dirty="0" smtClean="0"/>
              <a:t>móviles.</a:t>
            </a:r>
          </a:p>
          <a:p>
            <a:pPr marL="971550" lvl="1" indent="-514350" fontAlgn="base">
              <a:buFont typeface="Wingdings" panose="05000000000000000000" pitchFamily="2" charset="2"/>
              <a:buChar char="§"/>
            </a:pPr>
            <a:r>
              <a:rPr lang="es-AR" sz="2800" b="1" dirty="0"/>
              <a:t>Geolocalización: GPS. Sistema de Posicionamiento Global</a:t>
            </a:r>
          </a:p>
          <a:p>
            <a:pPr marL="971550" lvl="1" indent="-514350" fontAlgn="base">
              <a:buFont typeface="Wingdings" panose="05000000000000000000" pitchFamily="2" charset="2"/>
              <a:buChar char="§"/>
            </a:pPr>
            <a:r>
              <a:rPr lang="es-AR" sz="2800" b="1" dirty="0" smtClean="0"/>
              <a:t>Conexiones </a:t>
            </a:r>
            <a:r>
              <a:rPr lang="es-AR" sz="2800" b="1" dirty="0" err="1" smtClean="0"/>
              <a:t>WiFi</a:t>
            </a:r>
            <a:r>
              <a:rPr lang="es-AR" sz="2800" b="1" dirty="0" smtClean="0"/>
              <a:t>.</a:t>
            </a:r>
          </a:p>
          <a:p>
            <a:pPr marL="971550" lvl="1" indent="-514350" fontAlgn="base">
              <a:buFont typeface="Wingdings" panose="05000000000000000000" pitchFamily="2" charset="2"/>
              <a:buChar char="§"/>
            </a:pPr>
            <a:r>
              <a:rPr lang="es-AR" sz="2800" b="1" dirty="0" smtClean="0"/>
              <a:t>Conexiones Bluetooth.</a:t>
            </a:r>
          </a:p>
          <a:p>
            <a:pPr marL="971550" lvl="1" indent="-514350" fontAlgn="base">
              <a:buFont typeface="Wingdings" panose="05000000000000000000" pitchFamily="2" charset="2"/>
              <a:buChar char="§"/>
            </a:pPr>
            <a:r>
              <a:rPr lang="es-AR" sz="2800" b="1" dirty="0" smtClean="0"/>
              <a:t>Conexiones NFC (</a:t>
            </a:r>
            <a:r>
              <a:rPr lang="es-AR" sz="2800" b="1" dirty="0" err="1" smtClean="0"/>
              <a:t>Near</a:t>
            </a:r>
            <a:r>
              <a:rPr lang="es-AR" sz="2800" b="1" dirty="0" smtClean="0"/>
              <a:t> Field </a:t>
            </a:r>
            <a:r>
              <a:rPr lang="es-AR" sz="2800" b="1" dirty="0" err="1" smtClean="0"/>
              <a:t>Communication</a:t>
            </a:r>
            <a:r>
              <a:rPr lang="es-AR" sz="2800" b="1" dirty="0" smtClean="0"/>
              <a:t>).</a:t>
            </a:r>
          </a:p>
          <a:p>
            <a:pPr marL="971550" lvl="1" indent="-514350" fontAlgn="base">
              <a:buFont typeface="Wingdings" panose="05000000000000000000" pitchFamily="2" charset="2"/>
              <a:buChar char="§"/>
            </a:pPr>
            <a:endParaRPr lang="es-AR" sz="2800" b="1" dirty="0"/>
          </a:p>
          <a:p>
            <a:pPr marL="971550" lvl="1" indent="-514350" fontAlgn="base">
              <a:buFont typeface="Wingdings" panose="05000000000000000000" pitchFamily="2" charset="2"/>
              <a:buChar char="§"/>
            </a:pPr>
            <a:endParaRPr lang="es-AR" sz="2800" b="1" dirty="0">
              <a:solidFill>
                <a:srgbClr val="000000"/>
              </a:solidFill>
              <a:latin typeface="+mj-lt"/>
            </a:endParaRPr>
          </a:p>
          <a:p>
            <a:endParaRPr lang="es-AR" sz="3200" i="1" dirty="0">
              <a:solidFill>
                <a:srgbClr val="000000"/>
              </a:solidFill>
              <a:latin typeface="+mj-lt"/>
            </a:endParaRPr>
          </a:p>
          <a:p>
            <a:pPr marL="514350" indent="-514350">
              <a:buFont typeface="Wingdings" panose="05000000000000000000" pitchFamily="2" charset="2"/>
              <a:buChar char="ü"/>
            </a:pPr>
            <a:endParaRPr lang="es-AR" sz="3200" i="1" dirty="0">
              <a:solidFill>
                <a:srgbClr val="000000"/>
              </a:solidFill>
              <a:latin typeface="+mj-lt"/>
            </a:endParaRPr>
          </a:p>
          <a:p>
            <a:endParaRPr lang="es-AR" sz="3200" b="0" i="1" u="none" strike="noStrike" baseline="0" dirty="0" smtClean="0">
              <a:solidFill>
                <a:srgbClr val="000000"/>
              </a:solidFill>
              <a:latin typeface="+mj-lt"/>
            </a:endParaRPr>
          </a:p>
          <a:p>
            <a:pPr marL="514350" indent="-514350">
              <a:buFont typeface="Wingdings" panose="05000000000000000000" pitchFamily="2" charset="2"/>
              <a:buChar char="ü"/>
            </a:pPr>
            <a:endParaRPr lang="es-AR" sz="3200" b="0" i="1" u="none" strike="noStrike" baseline="0" dirty="0" smtClean="0">
              <a:solidFill>
                <a:srgbClr val="000000"/>
              </a:solidFill>
              <a:latin typeface="+mj-lt"/>
            </a:endParaRPr>
          </a:p>
        </p:txBody>
      </p:sp>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4" name="Marcador de número de diapositiva 3"/>
          <p:cNvSpPr>
            <a:spLocks noGrp="1"/>
          </p:cNvSpPr>
          <p:nvPr>
            <p:ph type="sldNum" sz="quarter" idx="12"/>
          </p:nvPr>
        </p:nvSpPr>
        <p:spPr/>
        <p:txBody>
          <a:bodyPr/>
          <a:lstStyle/>
          <a:p>
            <a:fld id="{FEB392A3-1FE7-46A9-BF0F-AA7F5CADFD58}" type="slidenum">
              <a:rPr lang="es-AR" smtClean="0"/>
              <a:t>23</a:t>
            </a:fld>
            <a:endParaRPr lang="es-AR"/>
          </a:p>
        </p:txBody>
      </p:sp>
    </p:spTree>
    <p:extLst>
      <p:ext uri="{BB962C8B-B14F-4D97-AF65-F5344CB8AC3E}">
        <p14:creationId xmlns:p14="http://schemas.microsoft.com/office/powerpoint/2010/main" val="18635734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118061" y="965035"/>
            <a:ext cx="6993631" cy="3037472"/>
          </a:xfrm>
          <a:prstGeom prst="rect">
            <a:avLst/>
          </a:prstGeom>
        </p:spPr>
      </p:pic>
      <p:sp>
        <p:nvSpPr>
          <p:cNvPr id="6" name="Título 1"/>
          <p:cNvSpPr txBox="1">
            <a:spLocks/>
          </p:cNvSpPr>
          <p:nvPr/>
        </p:nvSpPr>
        <p:spPr>
          <a:xfrm>
            <a:off x="32951" y="99165"/>
            <a:ext cx="11310550" cy="931123"/>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AR" sz="4000" b="1" dirty="0" smtClean="0"/>
              <a:t>Dispositivos Móviles – Aplicaciones que usan GPS</a:t>
            </a:r>
            <a:endParaRPr lang="es-AR" sz="4000" b="1" dirty="0"/>
          </a:p>
        </p:txBody>
      </p:sp>
      <p:pic>
        <p:nvPicPr>
          <p:cNvPr id="9" name="Imagen 8"/>
          <p:cNvPicPr>
            <a:picLocks noChangeAspect="1"/>
          </p:cNvPicPr>
          <p:nvPr/>
        </p:nvPicPr>
        <p:blipFill>
          <a:blip r:embed="rId3"/>
          <a:stretch>
            <a:fillRect/>
          </a:stretch>
        </p:blipFill>
        <p:spPr>
          <a:xfrm>
            <a:off x="7196802" y="2483771"/>
            <a:ext cx="4819568" cy="3656597"/>
          </a:xfrm>
          <a:prstGeom prst="rect">
            <a:avLst/>
          </a:prstGeom>
        </p:spPr>
      </p:pic>
      <p:sp>
        <p:nvSpPr>
          <p:cNvPr id="2" name="Marcador de pie de página 1"/>
          <p:cNvSpPr>
            <a:spLocks noGrp="1"/>
          </p:cNvSpPr>
          <p:nvPr>
            <p:ph type="ftr" sz="quarter" idx="11"/>
          </p:nvPr>
        </p:nvSpPr>
        <p:spPr/>
        <p:txBody>
          <a:bodyPr/>
          <a:lstStyle/>
          <a:p>
            <a:r>
              <a:rPr lang="es-AR" smtClean="0"/>
              <a:t>Ing. Cintia V. Gioia</a:t>
            </a:r>
            <a:endParaRPr lang="es-AR"/>
          </a:p>
        </p:txBody>
      </p:sp>
      <p:sp>
        <p:nvSpPr>
          <p:cNvPr id="3" name="Marcador de número de diapositiva 2"/>
          <p:cNvSpPr>
            <a:spLocks noGrp="1"/>
          </p:cNvSpPr>
          <p:nvPr>
            <p:ph type="sldNum" sz="quarter" idx="12"/>
          </p:nvPr>
        </p:nvSpPr>
        <p:spPr/>
        <p:txBody>
          <a:bodyPr/>
          <a:lstStyle/>
          <a:p>
            <a:fld id="{FEB392A3-1FE7-46A9-BF0F-AA7F5CADFD58}" type="slidenum">
              <a:rPr lang="es-AR" smtClean="0"/>
              <a:t>24</a:t>
            </a:fld>
            <a:endParaRPr lang="es-AR"/>
          </a:p>
        </p:txBody>
      </p:sp>
    </p:spTree>
    <p:extLst>
      <p:ext uri="{BB962C8B-B14F-4D97-AF65-F5344CB8AC3E}">
        <p14:creationId xmlns:p14="http://schemas.microsoft.com/office/powerpoint/2010/main" val="32596878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p:cNvSpPr txBox="1">
            <a:spLocks/>
          </p:cNvSpPr>
          <p:nvPr/>
        </p:nvSpPr>
        <p:spPr>
          <a:xfrm>
            <a:off x="32951" y="99165"/>
            <a:ext cx="11310550" cy="931123"/>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AR" sz="4000" b="1" dirty="0" smtClean="0"/>
              <a:t>Dispositivos Móviles – Aplicaciones que usan Cámara</a:t>
            </a:r>
            <a:endParaRPr lang="es-AR" sz="4000" b="1" dirty="0"/>
          </a:p>
        </p:txBody>
      </p:sp>
      <p:pic>
        <p:nvPicPr>
          <p:cNvPr id="2" name="Imagen 1"/>
          <p:cNvPicPr>
            <a:picLocks noChangeAspect="1"/>
          </p:cNvPicPr>
          <p:nvPr/>
        </p:nvPicPr>
        <p:blipFill>
          <a:blip r:embed="rId2"/>
          <a:stretch>
            <a:fillRect/>
          </a:stretch>
        </p:blipFill>
        <p:spPr>
          <a:xfrm>
            <a:off x="5258301" y="1230815"/>
            <a:ext cx="6454517" cy="3502693"/>
          </a:xfrm>
          <a:prstGeom prst="rect">
            <a:avLst/>
          </a:prstGeom>
        </p:spPr>
      </p:pic>
      <p:pic>
        <p:nvPicPr>
          <p:cNvPr id="3" name="Imagen 2"/>
          <p:cNvPicPr>
            <a:picLocks noChangeAspect="1"/>
          </p:cNvPicPr>
          <p:nvPr/>
        </p:nvPicPr>
        <p:blipFill>
          <a:blip r:embed="rId3"/>
          <a:stretch>
            <a:fillRect/>
          </a:stretch>
        </p:blipFill>
        <p:spPr>
          <a:xfrm>
            <a:off x="121182" y="1118521"/>
            <a:ext cx="5020313" cy="4052110"/>
          </a:xfrm>
          <a:prstGeom prst="rect">
            <a:avLst/>
          </a:prstGeom>
        </p:spPr>
      </p:pic>
      <p:sp>
        <p:nvSpPr>
          <p:cNvPr id="4" name="Marcador de pie de página 3"/>
          <p:cNvSpPr>
            <a:spLocks noGrp="1"/>
          </p:cNvSpPr>
          <p:nvPr>
            <p:ph type="ftr" sz="quarter" idx="11"/>
          </p:nvPr>
        </p:nvSpPr>
        <p:spPr/>
        <p:txBody>
          <a:bodyPr/>
          <a:lstStyle/>
          <a:p>
            <a:r>
              <a:rPr lang="es-AR" smtClean="0"/>
              <a:t>Ing. Cintia V. Gioia</a:t>
            </a:r>
            <a:endParaRPr lang="es-AR"/>
          </a:p>
        </p:txBody>
      </p:sp>
      <p:sp>
        <p:nvSpPr>
          <p:cNvPr id="5" name="Marcador de número de diapositiva 4"/>
          <p:cNvSpPr>
            <a:spLocks noGrp="1"/>
          </p:cNvSpPr>
          <p:nvPr>
            <p:ph type="sldNum" sz="quarter" idx="12"/>
          </p:nvPr>
        </p:nvSpPr>
        <p:spPr/>
        <p:txBody>
          <a:bodyPr/>
          <a:lstStyle/>
          <a:p>
            <a:fld id="{FEB392A3-1FE7-46A9-BF0F-AA7F5CADFD58}" type="slidenum">
              <a:rPr lang="es-AR" smtClean="0"/>
              <a:t>25</a:t>
            </a:fld>
            <a:endParaRPr lang="es-AR"/>
          </a:p>
        </p:txBody>
      </p:sp>
    </p:spTree>
    <p:extLst>
      <p:ext uri="{BB962C8B-B14F-4D97-AF65-F5344CB8AC3E}">
        <p14:creationId xmlns:p14="http://schemas.microsoft.com/office/powerpoint/2010/main" val="19636185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2951" y="99165"/>
            <a:ext cx="11310550" cy="931123"/>
          </a:xfrm>
        </p:spPr>
        <p:txBody>
          <a:bodyPr>
            <a:normAutofit/>
          </a:bodyPr>
          <a:lstStyle/>
          <a:p>
            <a:r>
              <a:rPr lang="es-AR" sz="4000" b="1" dirty="0" smtClean="0"/>
              <a:t>Dispositivos Móviles </a:t>
            </a:r>
            <a:r>
              <a:rPr lang="es-AR" sz="4000" b="1" dirty="0"/>
              <a:t>– </a:t>
            </a:r>
            <a:r>
              <a:rPr lang="es-AR" sz="4000" b="1" dirty="0" smtClean="0"/>
              <a:t>Protocolos</a:t>
            </a:r>
            <a:endParaRPr lang="es-AR" sz="4000" b="1" dirty="0"/>
          </a:p>
        </p:txBody>
      </p:sp>
      <p:sp>
        <p:nvSpPr>
          <p:cNvPr id="10" name="Rectángulo 9"/>
          <p:cNvSpPr/>
          <p:nvPr/>
        </p:nvSpPr>
        <p:spPr>
          <a:xfrm>
            <a:off x="182560" y="1246408"/>
            <a:ext cx="11791406" cy="2492990"/>
          </a:xfrm>
          <a:prstGeom prst="rect">
            <a:avLst/>
          </a:prstGeom>
        </p:spPr>
        <p:txBody>
          <a:bodyPr wrap="square">
            <a:spAutoFit/>
          </a:bodyPr>
          <a:lstStyle/>
          <a:p>
            <a:pPr lvl="1" fontAlgn="base"/>
            <a:endParaRPr lang="es-AR" sz="2800" b="1" dirty="0">
              <a:solidFill>
                <a:srgbClr val="000000"/>
              </a:solidFill>
              <a:latin typeface="+mj-lt"/>
            </a:endParaRPr>
          </a:p>
          <a:p>
            <a:endParaRPr lang="es-AR" sz="3200" i="1" dirty="0">
              <a:solidFill>
                <a:srgbClr val="000000"/>
              </a:solidFill>
              <a:latin typeface="+mj-lt"/>
            </a:endParaRPr>
          </a:p>
          <a:p>
            <a:pPr marL="514350" indent="-514350">
              <a:buFont typeface="Wingdings" panose="05000000000000000000" pitchFamily="2" charset="2"/>
              <a:buChar char="ü"/>
            </a:pPr>
            <a:endParaRPr lang="es-AR" sz="3200" i="1" dirty="0">
              <a:solidFill>
                <a:srgbClr val="000000"/>
              </a:solidFill>
              <a:latin typeface="+mj-lt"/>
            </a:endParaRPr>
          </a:p>
          <a:p>
            <a:endParaRPr lang="es-AR" sz="3200" b="0" i="1" u="none" strike="noStrike" baseline="0" dirty="0" smtClean="0">
              <a:solidFill>
                <a:srgbClr val="000000"/>
              </a:solidFill>
              <a:latin typeface="+mj-lt"/>
            </a:endParaRPr>
          </a:p>
          <a:p>
            <a:pPr marL="514350" indent="-514350">
              <a:buFont typeface="Wingdings" panose="05000000000000000000" pitchFamily="2" charset="2"/>
              <a:buChar char="ü"/>
            </a:pPr>
            <a:endParaRPr lang="es-AR" sz="3200" b="0" i="1" u="none" strike="noStrike" baseline="0" dirty="0" smtClean="0">
              <a:solidFill>
                <a:srgbClr val="000000"/>
              </a:solidFill>
              <a:latin typeface="+mj-lt"/>
            </a:endParaRPr>
          </a:p>
        </p:txBody>
      </p:sp>
      <p:pic>
        <p:nvPicPr>
          <p:cNvPr id="3" name="Imagen 2"/>
          <p:cNvPicPr>
            <a:picLocks noChangeAspect="1"/>
          </p:cNvPicPr>
          <p:nvPr/>
        </p:nvPicPr>
        <p:blipFill>
          <a:blip r:embed="rId2"/>
          <a:stretch>
            <a:fillRect/>
          </a:stretch>
        </p:blipFill>
        <p:spPr>
          <a:xfrm>
            <a:off x="1889960" y="1369845"/>
            <a:ext cx="6438900" cy="2867025"/>
          </a:xfrm>
          <a:prstGeom prst="rect">
            <a:avLst/>
          </a:prstGeom>
        </p:spPr>
      </p:pic>
      <p:sp>
        <p:nvSpPr>
          <p:cNvPr id="4" name="Marcador de pie de página 3"/>
          <p:cNvSpPr>
            <a:spLocks noGrp="1"/>
          </p:cNvSpPr>
          <p:nvPr>
            <p:ph type="ftr" sz="quarter" idx="11"/>
          </p:nvPr>
        </p:nvSpPr>
        <p:spPr/>
        <p:txBody>
          <a:bodyPr/>
          <a:lstStyle/>
          <a:p>
            <a:r>
              <a:rPr lang="es-AR" smtClean="0"/>
              <a:t>Ing. Cintia V. Gioia</a:t>
            </a:r>
            <a:endParaRPr lang="es-AR"/>
          </a:p>
        </p:txBody>
      </p:sp>
      <p:sp>
        <p:nvSpPr>
          <p:cNvPr id="5" name="Marcador de número de diapositiva 4"/>
          <p:cNvSpPr>
            <a:spLocks noGrp="1"/>
          </p:cNvSpPr>
          <p:nvPr>
            <p:ph type="sldNum" sz="quarter" idx="12"/>
          </p:nvPr>
        </p:nvSpPr>
        <p:spPr/>
        <p:txBody>
          <a:bodyPr/>
          <a:lstStyle/>
          <a:p>
            <a:fld id="{FEB392A3-1FE7-46A9-BF0F-AA7F5CADFD58}" type="slidenum">
              <a:rPr lang="es-AR" smtClean="0"/>
              <a:t>26</a:t>
            </a:fld>
            <a:endParaRPr lang="es-AR"/>
          </a:p>
        </p:txBody>
      </p:sp>
    </p:spTree>
    <p:extLst>
      <p:ext uri="{BB962C8B-B14F-4D97-AF65-F5344CB8AC3E}">
        <p14:creationId xmlns:p14="http://schemas.microsoft.com/office/powerpoint/2010/main" val="40268072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2951" y="99165"/>
            <a:ext cx="11310550" cy="931123"/>
          </a:xfrm>
        </p:spPr>
        <p:txBody>
          <a:bodyPr>
            <a:normAutofit/>
          </a:bodyPr>
          <a:lstStyle/>
          <a:p>
            <a:r>
              <a:rPr lang="es-AR" sz="4000" b="1" dirty="0" smtClean="0"/>
              <a:t>Dispositivos Móviles </a:t>
            </a:r>
            <a:r>
              <a:rPr lang="es-AR" sz="4000" b="1" dirty="0"/>
              <a:t>– </a:t>
            </a:r>
            <a:r>
              <a:rPr lang="es-AR" sz="4000" b="1" dirty="0" smtClean="0"/>
              <a:t>Protocolos</a:t>
            </a:r>
            <a:endParaRPr lang="es-AR" sz="4000" b="1" dirty="0"/>
          </a:p>
        </p:txBody>
      </p:sp>
      <p:sp>
        <p:nvSpPr>
          <p:cNvPr id="10" name="Rectángulo 9"/>
          <p:cNvSpPr/>
          <p:nvPr/>
        </p:nvSpPr>
        <p:spPr>
          <a:xfrm>
            <a:off x="182560" y="1246408"/>
            <a:ext cx="11791406" cy="6863417"/>
          </a:xfrm>
          <a:prstGeom prst="rect">
            <a:avLst/>
          </a:prstGeom>
        </p:spPr>
        <p:txBody>
          <a:bodyPr wrap="square">
            <a:spAutoFit/>
          </a:bodyPr>
          <a:lstStyle/>
          <a:p>
            <a:pPr marL="971550" lvl="1" indent="-514350" fontAlgn="base">
              <a:buFont typeface="Wingdings" panose="05000000000000000000" pitchFamily="2" charset="2"/>
              <a:buChar char="§"/>
            </a:pPr>
            <a:r>
              <a:rPr lang="es-AR" sz="2800" b="1" dirty="0" smtClean="0"/>
              <a:t>1G: Primer Generación.</a:t>
            </a:r>
          </a:p>
          <a:p>
            <a:pPr marL="1714500" lvl="3" indent="-342900" fontAlgn="base">
              <a:buFont typeface="Courier New" panose="02070309020205020404" pitchFamily="49" charset="0"/>
              <a:buChar char="o"/>
            </a:pPr>
            <a:r>
              <a:rPr lang="en-US" sz="2000" dirty="0"/>
              <a:t>1979 AMPS (Advanced Mobile Phone System</a:t>
            </a:r>
            <a:r>
              <a:rPr lang="en-US" sz="2000" dirty="0" smtClean="0"/>
              <a:t>).</a:t>
            </a:r>
          </a:p>
          <a:p>
            <a:pPr lvl="3" fontAlgn="base"/>
            <a:endParaRPr lang="en-US" sz="2000" dirty="0"/>
          </a:p>
          <a:p>
            <a:pPr marL="971550" lvl="1" indent="-514350" fontAlgn="base">
              <a:buFont typeface="Wingdings" panose="05000000000000000000" pitchFamily="2" charset="2"/>
              <a:buChar char="§"/>
            </a:pPr>
            <a:r>
              <a:rPr lang="es-AR" sz="2800" b="1" dirty="0" smtClean="0"/>
              <a:t>2G: Segunda Generación</a:t>
            </a:r>
          </a:p>
          <a:p>
            <a:pPr marL="1714500" lvl="3" indent="-342900" fontAlgn="base">
              <a:buFont typeface="Courier New" panose="02070309020205020404" pitchFamily="49" charset="0"/>
              <a:buChar char="o"/>
            </a:pPr>
            <a:r>
              <a:rPr lang="es-AR" sz="2000" dirty="0"/>
              <a:t>Miles de protocolos implementados desde 1990 hasta </a:t>
            </a:r>
            <a:r>
              <a:rPr lang="es-AR" sz="2000" dirty="0" smtClean="0"/>
              <a:t>2000.</a:t>
            </a:r>
          </a:p>
          <a:p>
            <a:pPr marL="1714500" lvl="3" indent="-342900" fontAlgn="base">
              <a:buFont typeface="Courier New" panose="02070309020205020404" pitchFamily="49" charset="0"/>
              <a:buChar char="o"/>
            </a:pPr>
            <a:r>
              <a:rPr lang="es-AR" sz="2000" dirty="0" smtClean="0"/>
              <a:t>Contempla </a:t>
            </a:r>
            <a:r>
              <a:rPr lang="es-AR" sz="2000" dirty="0"/>
              <a:t>las tecnología móviles GSM, TDMA y </a:t>
            </a:r>
            <a:r>
              <a:rPr lang="es-AR" sz="2000" dirty="0" smtClean="0"/>
              <a:t>CDMA.</a:t>
            </a:r>
          </a:p>
          <a:p>
            <a:pPr marL="1714500" lvl="3" indent="-342900" fontAlgn="base">
              <a:buFont typeface="Courier New" panose="02070309020205020404" pitchFamily="49" charset="0"/>
              <a:buChar char="o"/>
            </a:pPr>
            <a:r>
              <a:rPr lang="es-AR" sz="2000" dirty="0" smtClean="0"/>
              <a:t>Generación </a:t>
            </a:r>
            <a:r>
              <a:rPr lang="es-AR" sz="2000" dirty="0"/>
              <a:t>que dio vida al </a:t>
            </a:r>
            <a:r>
              <a:rPr lang="es-AR" sz="2000" dirty="0" smtClean="0"/>
              <a:t>SMS.</a:t>
            </a:r>
          </a:p>
          <a:p>
            <a:pPr marL="1714500" lvl="3" indent="-342900" fontAlgn="base">
              <a:buFont typeface="Courier New" panose="02070309020205020404" pitchFamily="49" charset="0"/>
              <a:buChar char="o"/>
            </a:pPr>
            <a:r>
              <a:rPr lang="es-AR" sz="2000" dirty="0" smtClean="0"/>
              <a:t>Permite </a:t>
            </a:r>
            <a:r>
              <a:rPr lang="es-AR" sz="2000" dirty="0"/>
              <a:t>encriptación de </a:t>
            </a:r>
            <a:r>
              <a:rPr lang="es-AR" sz="2000" dirty="0" smtClean="0"/>
              <a:t>datos.</a:t>
            </a:r>
          </a:p>
          <a:p>
            <a:pPr marL="1714500" lvl="3" indent="-342900" fontAlgn="base">
              <a:buFont typeface="Courier New" panose="02070309020205020404" pitchFamily="49" charset="0"/>
              <a:buChar char="o"/>
            </a:pPr>
            <a:endParaRPr lang="es-AR" sz="2000" dirty="0" smtClean="0"/>
          </a:p>
          <a:p>
            <a:pPr marL="971550" lvl="1" indent="-514350" fontAlgn="base">
              <a:buFont typeface="Wingdings" panose="05000000000000000000" pitchFamily="2" charset="2"/>
              <a:buChar char="§"/>
            </a:pPr>
            <a:r>
              <a:rPr lang="es-AR" sz="2800" b="1" dirty="0" smtClean="0"/>
              <a:t>2.5G: Paso intermedio </a:t>
            </a:r>
            <a:r>
              <a:rPr lang="es-AR" sz="2800" b="1" dirty="0"/>
              <a:t>entre 2G y 3G</a:t>
            </a:r>
          </a:p>
          <a:p>
            <a:pPr marL="1714500" lvl="3" indent="-342900" fontAlgn="base">
              <a:buFont typeface="Courier New" panose="02070309020205020404" pitchFamily="49" charset="0"/>
              <a:buChar char="o"/>
            </a:pPr>
            <a:r>
              <a:rPr lang="es-AR" sz="2000" dirty="0"/>
              <a:t>Contempla transmisión de datos de 56 kbit/s a 115 </a:t>
            </a:r>
            <a:r>
              <a:rPr lang="es-AR" sz="2000" dirty="0" err="1"/>
              <a:t>kbp</a:t>
            </a:r>
            <a:r>
              <a:rPr lang="es-AR" sz="2000" dirty="0"/>
              <a:t>/s</a:t>
            </a:r>
          </a:p>
          <a:p>
            <a:pPr marL="1714500" lvl="3" indent="-342900" fontAlgn="base">
              <a:buFont typeface="Courier New" panose="02070309020205020404" pitchFamily="49" charset="0"/>
              <a:buChar char="o"/>
            </a:pPr>
            <a:r>
              <a:rPr lang="es-AR" sz="2000" dirty="0"/>
              <a:t>Permite navegación WAP, envío de MMS y servicios IPV4 (internet)</a:t>
            </a:r>
          </a:p>
          <a:p>
            <a:pPr marL="1714500" lvl="3" indent="-342900" fontAlgn="base">
              <a:buFont typeface="Courier New" panose="02070309020205020404" pitchFamily="49" charset="0"/>
              <a:buChar char="o"/>
            </a:pPr>
            <a:r>
              <a:rPr lang="es-AR" sz="2000" dirty="0"/>
              <a:t>Tecnología de transmisión de datos: GPRS</a:t>
            </a:r>
          </a:p>
          <a:p>
            <a:pPr marL="971550" lvl="1" indent="-514350" fontAlgn="base">
              <a:buFont typeface="Wingdings" panose="05000000000000000000" pitchFamily="2" charset="2"/>
              <a:buChar char="§"/>
            </a:pPr>
            <a:endParaRPr lang="es-AR" sz="2800" b="1" dirty="0">
              <a:solidFill>
                <a:srgbClr val="000000"/>
              </a:solidFill>
              <a:latin typeface="+mj-lt"/>
            </a:endParaRPr>
          </a:p>
          <a:p>
            <a:endParaRPr lang="es-AR" sz="3200" i="1" dirty="0">
              <a:solidFill>
                <a:srgbClr val="000000"/>
              </a:solidFill>
              <a:latin typeface="+mj-lt"/>
            </a:endParaRPr>
          </a:p>
          <a:p>
            <a:pPr marL="514350" indent="-514350">
              <a:buFont typeface="Wingdings" panose="05000000000000000000" pitchFamily="2" charset="2"/>
              <a:buChar char="ü"/>
            </a:pPr>
            <a:endParaRPr lang="es-AR" sz="3200" i="1" dirty="0">
              <a:solidFill>
                <a:srgbClr val="000000"/>
              </a:solidFill>
              <a:latin typeface="+mj-lt"/>
            </a:endParaRPr>
          </a:p>
          <a:p>
            <a:endParaRPr lang="es-AR" sz="3200" b="0" i="1" u="none" strike="noStrike" baseline="0" dirty="0" smtClean="0">
              <a:solidFill>
                <a:srgbClr val="000000"/>
              </a:solidFill>
              <a:latin typeface="+mj-lt"/>
            </a:endParaRPr>
          </a:p>
          <a:p>
            <a:pPr marL="514350" indent="-514350">
              <a:buFont typeface="Wingdings" panose="05000000000000000000" pitchFamily="2" charset="2"/>
              <a:buChar char="ü"/>
            </a:pPr>
            <a:endParaRPr lang="es-AR" sz="3200" b="0" i="1" u="none" strike="noStrike" baseline="0" dirty="0" smtClean="0">
              <a:solidFill>
                <a:srgbClr val="000000"/>
              </a:solidFill>
              <a:latin typeface="+mj-lt"/>
            </a:endParaRPr>
          </a:p>
        </p:txBody>
      </p:sp>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4" name="Marcador de número de diapositiva 3"/>
          <p:cNvSpPr>
            <a:spLocks noGrp="1"/>
          </p:cNvSpPr>
          <p:nvPr>
            <p:ph type="sldNum" sz="quarter" idx="12"/>
          </p:nvPr>
        </p:nvSpPr>
        <p:spPr/>
        <p:txBody>
          <a:bodyPr/>
          <a:lstStyle/>
          <a:p>
            <a:fld id="{FEB392A3-1FE7-46A9-BF0F-AA7F5CADFD58}" type="slidenum">
              <a:rPr lang="es-AR" smtClean="0"/>
              <a:t>27</a:t>
            </a:fld>
            <a:endParaRPr lang="es-AR"/>
          </a:p>
        </p:txBody>
      </p:sp>
    </p:spTree>
    <p:extLst>
      <p:ext uri="{BB962C8B-B14F-4D97-AF65-F5344CB8AC3E}">
        <p14:creationId xmlns:p14="http://schemas.microsoft.com/office/powerpoint/2010/main" val="16916013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2951" y="99165"/>
            <a:ext cx="11310550" cy="931123"/>
          </a:xfrm>
        </p:spPr>
        <p:txBody>
          <a:bodyPr>
            <a:normAutofit/>
          </a:bodyPr>
          <a:lstStyle/>
          <a:p>
            <a:r>
              <a:rPr lang="es-AR" sz="4000" b="1" dirty="0" smtClean="0"/>
              <a:t>Dispositivos Móviles </a:t>
            </a:r>
            <a:r>
              <a:rPr lang="es-AR" sz="4000" b="1" dirty="0"/>
              <a:t>– </a:t>
            </a:r>
            <a:r>
              <a:rPr lang="es-AR" sz="4000" b="1" dirty="0" smtClean="0"/>
              <a:t>Protocolos</a:t>
            </a:r>
            <a:endParaRPr lang="es-AR" sz="4000" b="1" dirty="0"/>
          </a:p>
        </p:txBody>
      </p:sp>
      <p:sp>
        <p:nvSpPr>
          <p:cNvPr id="10" name="Rectángulo 9"/>
          <p:cNvSpPr/>
          <p:nvPr/>
        </p:nvSpPr>
        <p:spPr>
          <a:xfrm>
            <a:off x="182560" y="1246408"/>
            <a:ext cx="11791406" cy="7478970"/>
          </a:xfrm>
          <a:prstGeom prst="rect">
            <a:avLst/>
          </a:prstGeom>
        </p:spPr>
        <p:txBody>
          <a:bodyPr wrap="square">
            <a:spAutoFit/>
          </a:bodyPr>
          <a:lstStyle/>
          <a:p>
            <a:pPr marL="971550" lvl="1" indent="-514350" fontAlgn="base">
              <a:buFont typeface="Wingdings" panose="05000000000000000000" pitchFamily="2" charset="2"/>
              <a:buChar char="§"/>
            </a:pPr>
            <a:r>
              <a:rPr lang="es-AR" sz="2800" b="1" dirty="0" smtClean="0"/>
              <a:t>2.75G:</a:t>
            </a:r>
          </a:p>
          <a:p>
            <a:pPr marL="1714500" lvl="3" indent="-342900" fontAlgn="base">
              <a:buFont typeface="Courier New" panose="02070309020205020404" pitchFamily="49" charset="0"/>
              <a:buChar char="o"/>
            </a:pPr>
            <a:r>
              <a:rPr lang="es-AR" sz="2000" dirty="0" smtClean="0"/>
              <a:t>Nombre </a:t>
            </a:r>
            <a:r>
              <a:rPr lang="es-AR" sz="2000" dirty="0" err="1"/>
              <a:t>marketinero</a:t>
            </a:r>
            <a:r>
              <a:rPr lang="es-AR" sz="2000" dirty="0"/>
              <a:t> e implementado en </a:t>
            </a:r>
            <a:r>
              <a:rPr lang="es-AR" sz="2000" dirty="0" smtClean="0"/>
              <a:t>2003.</a:t>
            </a:r>
            <a:endParaRPr lang="es-AR" sz="2000" dirty="0"/>
          </a:p>
          <a:p>
            <a:pPr marL="1714500" lvl="3" indent="-342900" fontAlgn="base">
              <a:buFont typeface="Courier New" panose="02070309020205020404" pitchFamily="49" charset="0"/>
              <a:buChar char="o"/>
            </a:pPr>
            <a:r>
              <a:rPr lang="es-AR" sz="2000" dirty="0"/>
              <a:t>Alcanza velocidades de transmisión de datos hasta 236.8 </a:t>
            </a:r>
            <a:r>
              <a:rPr lang="es-AR" sz="2000" dirty="0" smtClean="0"/>
              <a:t>kbit/s.</a:t>
            </a:r>
            <a:endParaRPr lang="es-AR" sz="2000" dirty="0"/>
          </a:p>
          <a:p>
            <a:pPr marL="1714500" lvl="3" indent="-342900" fontAlgn="base">
              <a:buFont typeface="Courier New" panose="02070309020205020404" pitchFamily="49" charset="0"/>
              <a:buChar char="o"/>
            </a:pPr>
            <a:r>
              <a:rPr lang="es-AR" sz="2000" dirty="0"/>
              <a:t>Tecnología de transmisión de datos: </a:t>
            </a:r>
            <a:r>
              <a:rPr lang="es-AR" sz="2000" dirty="0" smtClean="0"/>
              <a:t>EDGE.</a:t>
            </a:r>
            <a:endParaRPr lang="en-US" sz="2000" dirty="0"/>
          </a:p>
          <a:p>
            <a:pPr marL="971550" lvl="1" indent="-514350" fontAlgn="base">
              <a:buFont typeface="Wingdings" panose="05000000000000000000" pitchFamily="2" charset="2"/>
              <a:buChar char="§"/>
            </a:pPr>
            <a:r>
              <a:rPr lang="es-AR" sz="2800" b="1" dirty="0" smtClean="0"/>
              <a:t>3G: Tercera Generación</a:t>
            </a:r>
          </a:p>
          <a:p>
            <a:pPr marL="1714500" lvl="3" indent="-342900" fontAlgn="base">
              <a:buFont typeface="Courier New" panose="02070309020205020404" pitchFamily="49" charset="0"/>
              <a:buChar char="o"/>
            </a:pPr>
            <a:r>
              <a:rPr lang="es-AR" sz="2000" dirty="0"/>
              <a:t>Es posible hablar y transmitir datos simultáneamente.</a:t>
            </a:r>
          </a:p>
          <a:p>
            <a:pPr marL="1714500" lvl="3" indent="-342900" fontAlgn="base">
              <a:buFont typeface="Courier New" panose="02070309020205020404" pitchFamily="49" charset="0"/>
              <a:buChar char="o"/>
            </a:pPr>
            <a:r>
              <a:rPr lang="es-AR" sz="2000" dirty="0"/>
              <a:t>Permite internet, TV móvil y video llamadas.</a:t>
            </a:r>
          </a:p>
          <a:p>
            <a:pPr marL="1714500" lvl="3" indent="-342900" fontAlgn="base">
              <a:buFont typeface="Courier New" panose="02070309020205020404" pitchFamily="49" charset="0"/>
              <a:buChar char="o"/>
            </a:pPr>
            <a:r>
              <a:rPr lang="es-AR" sz="2000" dirty="0"/>
              <a:t>Alcanza velocidades de transmisión de datos hasta 2 MB/S.</a:t>
            </a:r>
          </a:p>
          <a:p>
            <a:pPr marL="1714500" lvl="3" indent="-342900" fontAlgn="base">
              <a:buFont typeface="Courier New" panose="02070309020205020404" pitchFamily="49" charset="0"/>
              <a:buChar char="o"/>
            </a:pPr>
            <a:r>
              <a:rPr lang="es-AR" sz="2000" dirty="0"/>
              <a:t>Tecnología de transmisión de datos: W-CDMA.</a:t>
            </a:r>
          </a:p>
          <a:p>
            <a:pPr marL="1714500" lvl="3" indent="-342900" fontAlgn="base">
              <a:buFont typeface="Courier New" panose="02070309020205020404" pitchFamily="49" charset="0"/>
              <a:buChar char="o"/>
            </a:pPr>
            <a:r>
              <a:rPr lang="es-AR" sz="2000" dirty="0"/>
              <a:t>Protocolo: UMTS. </a:t>
            </a:r>
            <a:endParaRPr lang="es-AR" sz="2000" dirty="0" smtClean="0"/>
          </a:p>
          <a:p>
            <a:pPr marL="1714500" lvl="3" indent="-342900" fontAlgn="base">
              <a:buFont typeface="Courier New" panose="02070309020205020404" pitchFamily="49" charset="0"/>
              <a:buChar char="o"/>
            </a:pPr>
            <a:r>
              <a:rPr lang="es-AR" sz="2000" dirty="0" smtClean="0"/>
              <a:t>Salto cualitativo </a:t>
            </a:r>
            <a:r>
              <a:rPr lang="es-AR" sz="2000" dirty="0"/>
              <a:t>de las conexiones fue evidente ya que no estábamos acostumbrados a ir con nuestro móvil por la calle y poder enviar un correo electrónico o </a:t>
            </a:r>
            <a:r>
              <a:rPr lang="es-AR" sz="2000" dirty="0" err="1" smtClean="0"/>
              <a:t>vistiar</a:t>
            </a:r>
            <a:r>
              <a:rPr lang="es-AR" sz="2000" dirty="0" smtClean="0"/>
              <a:t> </a:t>
            </a:r>
            <a:r>
              <a:rPr lang="es-AR" sz="2000" dirty="0"/>
              <a:t>cualquier </a:t>
            </a:r>
            <a:r>
              <a:rPr lang="es-AR" sz="2000" dirty="0" smtClean="0"/>
              <a:t>página.</a:t>
            </a:r>
          </a:p>
          <a:p>
            <a:pPr marL="971550" lvl="1" indent="-514350" fontAlgn="base">
              <a:buFont typeface="Wingdings" panose="05000000000000000000" pitchFamily="2" charset="2"/>
              <a:buChar char="§"/>
            </a:pPr>
            <a:r>
              <a:rPr lang="es-AR" sz="2800" b="1" dirty="0" smtClean="0"/>
              <a:t>3.5G</a:t>
            </a:r>
            <a:r>
              <a:rPr lang="es-AR" sz="2800" b="1" dirty="0"/>
              <a:t>: </a:t>
            </a:r>
            <a:r>
              <a:rPr lang="es-AR" sz="2800" b="1" dirty="0" smtClean="0"/>
              <a:t>Tercera Generación Potenciada</a:t>
            </a:r>
            <a:endParaRPr lang="es-AR" sz="2800" b="1" dirty="0"/>
          </a:p>
          <a:p>
            <a:pPr marL="1714500" lvl="3" indent="-342900" fontAlgn="base">
              <a:buFont typeface="Courier New" panose="02070309020205020404" pitchFamily="49" charset="0"/>
              <a:buChar char="o"/>
            </a:pPr>
            <a:r>
              <a:rPr lang="es-AR" sz="2000" dirty="0"/>
              <a:t>Alcanza velocidades de transmisión (teóricas) de hasta 14 </a:t>
            </a:r>
            <a:r>
              <a:rPr lang="es-AR" sz="2000" dirty="0" err="1"/>
              <a:t>mb</a:t>
            </a:r>
            <a:r>
              <a:rPr lang="es-AR" sz="2000" dirty="0"/>
              <a:t>/s</a:t>
            </a:r>
          </a:p>
          <a:p>
            <a:pPr marL="1714500" lvl="3" indent="-342900" fontAlgn="base">
              <a:buFont typeface="Courier New" panose="02070309020205020404" pitchFamily="49" charset="0"/>
              <a:buChar char="o"/>
            </a:pPr>
            <a:r>
              <a:rPr lang="es-AR" sz="2000" dirty="0"/>
              <a:t>Tecnología de transmisión de datos: </a:t>
            </a:r>
            <a:r>
              <a:rPr lang="es-AR" sz="2000" dirty="0" smtClean="0"/>
              <a:t>HSDPA – HSPA - HSPA</a:t>
            </a:r>
            <a:r>
              <a:rPr lang="es-AR" sz="2000" dirty="0"/>
              <a:t>+ </a:t>
            </a:r>
          </a:p>
          <a:p>
            <a:pPr marL="971550" lvl="1" indent="-514350" fontAlgn="base">
              <a:buFont typeface="Wingdings" panose="05000000000000000000" pitchFamily="2" charset="2"/>
              <a:buChar char="§"/>
            </a:pPr>
            <a:endParaRPr lang="es-AR" sz="2800" b="1" dirty="0">
              <a:solidFill>
                <a:srgbClr val="000000"/>
              </a:solidFill>
              <a:latin typeface="+mj-lt"/>
            </a:endParaRPr>
          </a:p>
          <a:p>
            <a:endParaRPr lang="es-AR" sz="3200" i="1" dirty="0">
              <a:solidFill>
                <a:srgbClr val="000000"/>
              </a:solidFill>
              <a:latin typeface="+mj-lt"/>
            </a:endParaRPr>
          </a:p>
          <a:p>
            <a:pPr marL="514350" indent="-514350">
              <a:buFont typeface="Wingdings" panose="05000000000000000000" pitchFamily="2" charset="2"/>
              <a:buChar char="ü"/>
            </a:pPr>
            <a:endParaRPr lang="es-AR" sz="3200" i="1" dirty="0">
              <a:solidFill>
                <a:srgbClr val="000000"/>
              </a:solidFill>
              <a:latin typeface="+mj-lt"/>
            </a:endParaRPr>
          </a:p>
          <a:p>
            <a:endParaRPr lang="es-AR" sz="3200" b="0" i="1" u="none" strike="noStrike" baseline="0" dirty="0" smtClean="0">
              <a:solidFill>
                <a:srgbClr val="000000"/>
              </a:solidFill>
              <a:latin typeface="+mj-lt"/>
            </a:endParaRPr>
          </a:p>
          <a:p>
            <a:pPr marL="514350" indent="-514350">
              <a:buFont typeface="Wingdings" panose="05000000000000000000" pitchFamily="2" charset="2"/>
              <a:buChar char="ü"/>
            </a:pPr>
            <a:endParaRPr lang="es-AR" sz="3200" b="0" i="1" u="none" strike="noStrike" baseline="0" dirty="0" smtClean="0">
              <a:solidFill>
                <a:srgbClr val="000000"/>
              </a:solidFill>
              <a:latin typeface="+mj-lt"/>
            </a:endParaRPr>
          </a:p>
        </p:txBody>
      </p:sp>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4" name="Marcador de número de diapositiva 3"/>
          <p:cNvSpPr>
            <a:spLocks noGrp="1"/>
          </p:cNvSpPr>
          <p:nvPr>
            <p:ph type="sldNum" sz="quarter" idx="12"/>
          </p:nvPr>
        </p:nvSpPr>
        <p:spPr/>
        <p:txBody>
          <a:bodyPr/>
          <a:lstStyle/>
          <a:p>
            <a:fld id="{FEB392A3-1FE7-46A9-BF0F-AA7F5CADFD58}" type="slidenum">
              <a:rPr lang="es-AR" smtClean="0"/>
              <a:t>28</a:t>
            </a:fld>
            <a:endParaRPr lang="es-AR"/>
          </a:p>
        </p:txBody>
      </p:sp>
    </p:spTree>
    <p:extLst>
      <p:ext uri="{BB962C8B-B14F-4D97-AF65-F5344CB8AC3E}">
        <p14:creationId xmlns:p14="http://schemas.microsoft.com/office/powerpoint/2010/main" val="17781677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2951" y="99165"/>
            <a:ext cx="11310550" cy="931123"/>
          </a:xfrm>
        </p:spPr>
        <p:txBody>
          <a:bodyPr>
            <a:normAutofit/>
          </a:bodyPr>
          <a:lstStyle/>
          <a:p>
            <a:r>
              <a:rPr lang="es-AR" sz="4000" b="1" dirty="0" smtClean="0"/>
              <a:t>Dispositivos Móviles </a:t>
            </a:r>
            <a:r>
              <a:rPr lang="es-AR" sz="4000" b="1" dirty="0"/>
              <a:t>– </a:t>
            </a:r>
            <a:r>
              <a:rPr lang="es-AR" sz="4000" b="1" dirty="0" smtClean="0"/>
              <a:t>Protocolos</a:t>
            </a:r>
            <a:endParaRPr lang="es-AR" sz="4000" b="1" dirty="0"/>
          </a:p>
        </p:txBody>
      </p:sp>
      <p:sp>
        <p:nvSpPr>
          <p:cNvPr id="10" name="Rectángulo 9"/>
          <p:cNvSpPr/>
          <p:nvPr/>
        </p:nvSpPr>
        <p:spPr>
          <a:xfrm>
            <a:off x="182560" y="1246408"/>
            <a:ext cx="11791406" cy="7355860"/>
          </a:xfrm>
          <a:prstGeom prst="rect">
            <a:avLst/>
          </a:prstGeom>
        </p:spPr>
        <p:txBody>
          <a:bodyPr wrap="square">
            <a:spAutoFit/>
          </a:bodyPr>
          <a:lstStyle/>
          <a:p>
            <a:pPr marL="971550" lvl="1" indent="-514350" fontAlgn="base">
              <a:buFont typeface="Wingdings" panose="05000000000000000000" pitchFamily="2" charset="2"/>
              <a:buChar char="§"/>
            </a:pPr>
            <a:r>
              <a:rPr lang="es-AR" sz="2800" b="1" dirty="0" smtClean="0"/>
              <a:t>4G: Cuarta Generación</a:t>
            </a:r>
          </a:p>
          <a:p>
            <a:pPr marL="1714500" lvl="3" indent="-342900" fontAlgn="base">
              <a:buFont typeface="Courier New" panose="02070309020205020404" pitchFamily="49" charset="0"/>
              <a:buChar char="o"/>
            </a:pPr>
            <a:r>
              <a:rPr lang="es-AR" sz="2000" dirty="0" err="1" smtClean="0"/>
              <a:t>Wi</a:t>
            </a:r>
            <a:r>
              <a:rPr lang="es-AR" sz="2000" dirty="0" smtClean="0"/>
              <a:t>-Max </a:t>
            </a:r>
            <a:r>
              <a:rPr lang="es-AR" sz="2000" dirty="0"/>
              <a:t>y LTE protocolos posibles </a:t>
            </a:r>
            <a:endParaRPr lang="es-AR" sz="2000" dirty="0" smtClean="0"/>
          </a:p>
          <a:p>
            <a:pPr marL="1714500" lvl="3" indent="-342900" fontAlgn="base">
              <a:buFont typeface="Courier New" panose="02070309020205020404" pitchFamily="49" charset="0"/>
              <a:buChar char="o"/>
            </a:pPr>
            <a:r>
              <a:rPr lang="es-AR" sz="2000" dirty="0" smtClean="0"/>
              <a:t>Mayor velocidades </a:t>
            </a:r>
            <a:r>
              <a:rPr lang="es-AR" sz="2000" dirty="0"/>
              <a:t>de transferencia de datos</a:t>
            </a:r>
            <a:r>
              <a:rPr lang="es-AR" sz="2000" b="1" dirty="0"/>
              <a:t> </a:t>
            </a:r>
            <a:endParaRPr lang="es-AR" sz="2000" dirty="0" smtClean="0"/>
          </a:p>
          <a:p>
            <a:pPr marL="1714500" lvl="3" indent="-342900" fontAlgn="base">
              <a:buFont typeface="Courier New" panose="02070309020205020404" pitchFamily="49" charset="0"/>
              <a:buChar char="o"/>
            </a:pPr>
            <a:r>
              <a:rPr lang="es-AR" sz="2000" dirty="0" smtClean="0"/>
              <a:t>Basada en protocolo IP.</a:t>
            </a:r>
            <a:endParaRPr lang="es-AR" sz="2000" dirty="0"/>
          </a:p>
          <a:p>
            <a:pPr marL="1714500" lvl="3" indent="-342900" fontAlgn="base">
              <a:buFont typeface="Courier New" panose="02070309020205020404" pitchFamily="49" charset="0"/>
              <a:buChar char="o"/>
            </a:pPr>
            <a:r>
              <a:rPr lang="es-AR" sz="2000" dirty="0"/>
              <a:t>Compatibilidad con IPv6</a:t>
            </a:r>
          </a:p>
          <a:p>
            <a:pPr marL="1714500" lvl="3" indent="-342900" fontAlgn="base">
              <a:buFont typeface="Courier New" panose="02070309020205020404" pitchFamily="49" charset="0"/>
              <a:buChar char="o"/>
            </a:pPr>
            <a:r>
              <a:rPr lang="es-AR" sz="2000" dirty="0"/>
              <a:t>Requiere velocidades de 100 </a:t>
            </a:r>
            <a:r>
              <a:rPr lang="es-AR" sz="2000" dirty="0" err="1"/>
              <a:t>mb</a:t>
            </a:r>
            <a:r>
              <a:rPr lang="es-AR" sz="2000" dirty="0"/>
              <a:t>/s en movimiento de 1 </a:t>
            </a:r>
            <a:r>
              <a:rPr lang="es-AR" sz="2000" dirty="0" err="1"/>
              <a:t>gb</a:t>
            </a:r>
            <a:r>
              <a:rPr lang="es-AR" sz="2000" dirty="0"/>
              <a:t>/s en reposo</a:t>
            </a:r>
          </a:p>
          <a:p>
            <a:pPr marL="1714500" lvl="3" indent="-342900" fontAlgn="base">
              <a:buFont typeface="Courier New" panose="02070309020205020404" pitchFamily="49" charset="0"/>
              <a:buChar char="o"/>
            </a:pPr>
            <a:r>
              <a:rPr lang="es-AR" sz="2000" dirty="0"/>
              <a:t>Soporte de </a:t>
            </a:r>
            <a:r>
              <a:rPr lang="es-AR" sz="2000" dirty="0" err="1"/>
              <a:t>QoS</a:t>
            </a:r>
            <a:endParaRPr lang="es-AR" sz="2000" dirty="0"/>
          </a:p>
          <a:p>
            <a:pPr marL="1714500" lvl="3" indent="-342900" fontAlgn="base">
              <a:buFont typeface="Courier New" panose="02070309020205020404" pitchFamily="49" charset="0"/>
              <a:buChar char="o"/>
            </a:pPr>
            <a:r>
              <a:rPr lang="es-AR" sz="2000" dirty="0"/>
              <a:t>Diseñada para la transmisión y </a:t>
            </a:r>
            <a:r>
              <a:rPr lang="es-AR" sz="2000" dirty="0" err="1" smtClean="0"/>
              <a:t>streaming</a:t>
            </a:r>
            <a:r>
              <a:rPr lang="es-AR" sz="2000" dirty="0" smtClean="0"/>
              <a:t> de </a:t>
            </a:r>
            <a:r>
              <a:rPr lang="es-AR" sz="2000" dirty="0"/>
              <a:t>video HD </a:t>
            </a:r>
            <a:endParaRPr lang="en-US" sz="2000" dirty="0"/>
          </a:p>
          <a:p>
            <a:pPr marL="971550" lvl="1" indent="-514350" fontAlgn="base">
              <a:buFont typeface="Wingdings" panose="05000000000000000000" pitchFamily="2" charset="2"/>
              <a:buChar char="§"/>
            </a:pPr>
            <a:r>
              <a:rPr lang="es-AR" sz="2800" b="1" dirty="0" smtClean="0"/>
              <a:t>5G: Quinta Generación </a:t>
            </a:r>
          </a:p>
          <a:p>
            <a:pPr marL="1714500" lvl="3" indent="-342900" fontAlgn="base">
              <a:buFont typeface="Courier New" panose="02070309020205020404" pitchFamily="49" charset="0"/>
              <a:buChar char="o"/>
            </a:pPr>
            <a:r>
              <a:rPr lang="es-AR" sz="2000" dirty="0" smtClean="0"/>
              <a:t>Multiplicar </a:t>
            </a:r>
            <a:r>
              <a:rPr lang="es-AR" sz="2000" dirty="0"/>
              <a:t>la velocidad de la </a:t>
            </a:r>
            <a:r>
              <a:rPr lang="es-AR" sz="2000" dirty="0" smtClean="0"/>
              <a:t>conexión. Banda Ancha Móvil.</a:t>
            </a:r>
          </a:p>
          <a:p>
            <a:pPr marL="1714500" lvl="3" indent="-342900" fontAlgn="base">
              <a:buFont typeface="Courier New" panose="02070309020205020404" pitchFamily="49" charset="0"/>
              <a:buChar char="o"/>
            </a:pPr>
            <a:r>
              <a:rPr lang="es-AR" sz="2000" dirty="0" smtClean="0"/>
              <a:t>Mayor calidad de conexiones.</a:t>
            </a:r>
          </a:p>
          <a:p>
            <a:pPr marL="1714500" lvl="3" indent="-342900" fontAlgn="base">
              <a:buFont typeface="Courier New" panose="02070309020205020404" pitchFamily="49" charset="0"/>
              <a:buChar char="o"/>
            </a:pPr>
            <a:r>
              <a:rPr lang="es-AR" sz="2000" dirty="0"/>
              <a:t>Mientras en 4G lo más habitual es usar frecuencias bajas, entre los 800 MHz y 2.6 GHz, en el caso de las pruebas de 5G que se han llevado a cabo hasta ahora se han utilizado bandas situadas entre los 26 y 38 GHz.</a:t>
            </a:r>
            <a:endParaRPr lang="es-AR" sz="2000" dirty="0" smtClean="0"/>
          </a:p>
          <a:p>
            <a:pPr lvl="3" fontAlgn="base"/>
            <a:endParaRPr lang="es-AR" sz="2000" dirty="0"/>
          </a:p>
          <a:p>
            <a:pPr lvl="1" fontAlgn="base"/>
            <a:endParaRPr lang="es-AR" sz="2800" b="1" dirty="0">
              <a:solidFill>
                <a:srgbClr val="000000"/>
              </a:solidFill>
              <a:latin typeface="+mj-lt"/>
            </a:endParaRPr>
          </a:p>
          <a:p>
            <a:endParaRPr lang="es-AR" sz="3200" i="1" dirty="0">
              <a:solidFill>
                <a:srgbClr val="000000"/>
              </a:solidFill>
              <a:latin typeface="+mj-lt"/>
            </a:endParaRPr>
          </a:p>
          <a:p>
            <a:pPr marL="514350" indent="-514350">
              <a:buFont typeface="Wingdings" panose="05000000000000000000" pitchFamily="2" charset="2"/>
              <a:buChar char="ü"/>
            </a:pPr>
            <a:endParaRPr lang="es-AR" sz="3200" i="1" dirty="0">
              <a:solidFill>
                <a:srgbClr val="000000"/>
              </a:solidFill>
              <a:latin typeface="+mj-lt"/>
            </a:endParaRPr>
          </a:p>
          <a:p>
            <a:endParaRPr lang="es-AR" sz="3200" b="0" i="1" u="none" strike="noStrike" baseline="0" dirty="0" smtClean="0">
              <a:solidFill>
                <a:srgbClr val="000000"/>
              </a:solidFill>
              <a:latin typeface="+mj-lt"/>
            </a:endParaRPr>
          </a:p>
          <a:p>
            <a:pPr marL="514350" indent="-514350">
              <a:buFont typeface="Wingdings" panose="05000000000000000000" pitchFamily="2" charset="2"/>
              <a:buChar char="ü"/>
            </a:pPr>
            <a:endParaRPr lang="es-AR" sz="3200" b="0" i="1" u="none" strike="noStrike" baseline="0" dirty="0" smtClean="0">
              <a:solidFill>
                <a:srgbClr val="000000"/>
              </a:solidFill>
              <a:latin typeface="+mj-lt"/>
            </a:endParaRPr>
          </a:p>
        </p:txBody>
      </p:sp>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4" name="Marcador de número de diapositiva 3"/>
          <p:cNvSpPr>
            <a:spLocks noGrp="1"/>
          </p:cNvSpPr>
          <p:nvPr>
            <p:ph type="sldNum" sz="quarter" idx="12"/>
          </p:nvPr>
        </p:nvSpPr>
        <p:spPr/>
        <p:txBody>
          <a:bodyPr/>
          <a:lstStyle/>
          <a:p>
            <a:fld id="{FEB392A3-1FE7-46A9-BF0F-AA7F5CADFD58}" type="slidenum">
              <a:rPr lang="es-AR" smtClean="0"/>
              <a:t>29</a:t>
            </a:fld>
            <a:endParaRPr lang="es-AR"/>
          </a:p>
        </p:txBody>
      </p:sp>
    </p:spTree>
    <p:extLst>
      <p:ext uri="{BB962C8B-B14F-4D97-AF65-F5344CB8AC3E}">
        <p14:creationId xmlns:p14="http://schemas.microsoft.com/office/powerpoint/2010/main" val="19372059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2951" y="99165"/>
            <a:ext cx="11310550" cy="931123"/>
          </a:xfrm>
        </p:spPr>
        <p:txBody>
          <a:bodyPr>
            <a:normAutofit/>
          </a:bodyPr>
          <a:lstStyle/>
          <a:p>
            <a:r>
              <a:rPr lang="es-AR" sz="4000" b="1" dirty="0" smtClean="0"/>
              <a:t>Dispositivos Móviles - Mercado</a:t>
            </a:r>
            <a:endParaRPr lang="es-AR" sz="4000" b="1" dirty="0"/>
          </a:p>
        </p:txBody>
      </p:sp>
      <p:sp>
        <p:nvSpPr>
          <p:cNvPr id="10" name="Rectángulo 9"/>
          <p:cNvSpPr/>
          <p:nvPr/>
        </p:nvSpPr>
        <p:spPr>
          <a:xfrm>
            <a:off x="130629" y="1303932"/>
            <a:ext cx="11791406" cy="6001643"/>
          </a:xfrm>
          <a:prstGeom prst="rect">
            <a:avLst/>
          </a:prstGeom>
        </p:spPr>
        <p:txBody>
          <a:bodyPr wrap="square">
            <a:spAutoFit/>
          </a:bodyPr>
          <a:lstStyle/>
          <a:p>
            <a:pPr marL="514350" indent="-514350">
              <a:buFont typeface="Wingdings" panose="05000000000000000000" pitchFamily="2" charset="2"/>
              <a:buChar char="ü"/>
            </a:pPr>
            <a:r>
              <a:rPr lang="es-AR" sz="3200" dirty="0">
                <a:solidFill>
                  <a:srgbClr val="000000"/>
                </a:solidFill>
                <a:latin typeface="+mj-lt"/>
              </a:rPr>
              <a:t>La tecnología está evolucionando a una gran velocidad. </a:t>
            </a:r>
            <a:endParaRPr lang="es-AR" sz="3200" dirty="0" smtClean="0">
              <a:solidFill>
                <a:srgbClr val="000000"/>
              </a:solidFill>
              <a:latin typeface="+mj-lt"/>
            </a:endParaRPr>
          </a:p>
          <a:p>
            <a:pPr marL="514350" indent="-514350">
              <a:buFont typeface="Wingdings" panose="05000000000000000000" pitchFamily="2" charset="2"/>
              <a:buChar char="ü"/>
            </a:pPr>
            <a:endParaRPr lang="es-AR" sz="3200" dirty="0">
              <a:solidFill>
                <a:srgbClr val="000000"/>
              </a:solidFill>
              <a:latin typeface="+mj-lt"/>
            </a:endParaRPr>
          </a:p>
          <a:p>
            <a:pPr marL="514350" indent="-514350">
              <a:buFont typeface="Wingdings" panose="05000000000000000000" pitchFamily="2" charset="2"/>
              <a:buChar char="ü"/>
            </a:pPr>
            <a:r>
              <a:rPr lang="es-AR" sz="3200" dirty="0">
                <a:solidFill>
                  <a:srgbClr val="000000"/>
                </a:solidFill>
                <a:latin typeface="+mj-lt"/>
              </a:rPr>
              <a:t>Prácticamente a diario alguna compañía lanza un nuevo dispositivo. </a:t>
            </a:r>
          </a:p>
          <a:p>
            <a:pPr marL="514350" indent="-514350">
              <a:buFont typeface="Wingdings" panose="05000000000000000000" pitchFamily="2" charset="2"/>
              <a:buChar char="ü"/>
            </a:pPr>
            <a:endParaRPr lang="es-AR" sz="3200" dirty="0" smtClean="0">
              <a:solidFill>
                <a:srgbClr val="000000"/>
              </a:solidFill>
              <a:latin typeface="+mj-lt"/>
            </a:endParaRPr>
          </a:p>
          <a:p>
            <a:pPr marL="514350" indent="-514350">
              <a:buFont typeface="Wingdings" panose="05000000000000000000" pitchFamily="2" charset="2"/>
              <a:buChar char="ü"/>
            </a:pPr>
            <a:r>
              <a:rPr lang="es-AR" sz="3200" dirty="0" smtClean="0">
                <a:solidFill>
                  <a:srgbClr val="000000"/>
                </a:solidFill>
                <a:latin typeface="+mj-lt"/>
              </a:rPr>
              <a:t>Actualmente</a:t>
            </a:r>
            <a:r>
              <a:rPr lang="es-AR" sz="3200" dirty="0">
                <a:solidFill>
                  <a:srgbClr val="000000"/>
                </a:solidFill>
                <a:latin typeface="+mj-lt"/>
              </a:rPr>
              <a:t>, con un móvil podemos hacer llamadas, escuchar música, ver películas, tomar fotos, </a:t>
            </a:r>
            <a:r>
              <a:rPr lang="es-AR" sz="3200" dirty="0" smtClean="0">
                <a:solidFill>
                  <a:srgbClr val="000000"/>
                </a:solidFill>
                <a:latin typeface="+mj-lt"/>
              </a:rPr>
              <a:t>…... </a:t>
            </a:r>
          </a:p>
          <a:p>
            <a:pPr marL="514350" indent="-514350">
              <a:buFont typeface="Wingdings" panose="05000000000000000000" pitchFamily="2" charset="2"/>
              <a:buChar char="ü"/>
            </a:pPr>
            <a:endParaRPr lang="es-AR" sz="3200" dirty="0" smtClean="0">
              <a:solidFill>
                <a:srgbClr val="000000"/>
              </a:solidFill>
              <a:latin typeface="+mj-lt"/>
            </a:endParaRPr>
          </a:p>
          <a:p>
            <a:pPr marL="514350" indent="-514350">
              <a:buFont typeface="Wingdings" panose="05000000000000000000" pitchFamily="2" charset="2"/>
              <a:buChar char="ü"/>
            </a:pPr>
            <a:r>
              <a:rPr lang="es-AR" sz="3200" dirty="0" smtClean="0">
                <a:solidFill>
                  <a:srgbClr val="000000"/>
                </a:solidFill>
                <a:latin typeface="+mj-lt"/>
              </a:rPr>
              <a:t>La </a:t>
            </a:r>
            <a:r>
              <a:rPr lang="es-AR" sz="3200" dirty="0">
                <a:solidFill>
                  <a:srgbClr val="000000"/>
                </a:solidFill>
                <a:latin typeface="+mj-lt"/>
              </a:rPr>
              <a:t>generación de teléfonos móviles con botones </a:t>
            </a:r>
            <a:r>
              <a:rPr lang="es-AR" sz="3200" dirty="0" smtClean="0">
                <a:solidFill>
                  <a:srgbClr val="000000"/>
                </a:solidFill>
                <a:latin typeface="+mj-lt"/>
              </a:rPr>
              <a:t>ya llegó a su fin.</a:t>
            </a:r>
          </a:p>
          <a:p>
            <a:r>
              <a:rPr lang="es-AR" sz="3200" dirty="0" smtClean="0">
                <a:solidFill>
                  <a:srgbClr val="000000"/>
                </a:solidFill>
                <a:latin typeface="+mj-lt"/>
              </a:rPr>
              <a:t> </a:t>
            </a:r>
          </a:p>
          <a:p>
            <a:endParaRPr lang="es-AR" sz="3200" i="1" dirty="0">
              <a:solidFill>
                <a:srgbClr val="000000"/>
              </a:solidFill>
              <a:latin typeface="+mj-lt"/>
            </a:endParaRPr>
          </a:p>
          <a:p>
            <a:endParaRPr lang="es-AR" sz="3200" b="0" i="1" u="none" strike="noStrike" baseline="0" dirty="0" smtClean="0">
              <a:solidFill>
                <a:srgbClr val="000000"/>
              </a:solidFill>
              <a:latin typeface="+mj-lt"/>
            </a:endParaRPr>
          </a:p>
          <a:p>
            <a:pPr marL="514350" indent="-514350">
              <a:buFont typeface="Wingdings" panose="05000000000000000000" pitchFamily="2" charset="2"/>
              <a:buChar char="ü"/>
            </a:pPr>
            <a:endParaRPr lang="es-AR" sz="3200" b="0" i="1" u="none" strike="noStrike" baseline="0" dirty="0" smtClean="0">
              <a:solidFill>
                <a:srgbClr val="000000"/>
              </a:solidFill>
              <a:latin typeface="+mj-lt"/>
            </a:endParaRPr>
          </a:p>
        </p:txBody>
      </p:sp>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4" name="Marcador de número de diapositiva 3"/>
          <p:cNvSpPr>
            <a:spLocks noGrp="1"/>
          </p:cNvSpPr>
          <p:nvPr>
            <p:ph type="sldNum" sz="quarter" idx="12"/>
          </p:nvPr>
        </p:nvSpPr>
        <p:spPr/>
        <p:txBody>
          <a:bodyPr/>
          <a:lstStyle/>
          <a:p>
            <a:fld id="{FEB392A3-1FE7-46A9-BF0F-AA7F5CADFD58}" type="slidenum">
              <a:rPr lang="es-AR" smtClean="0"/>
              <a:t>3</a:t>
            </a:fld>
            <a:endParaRPr lang="es-AR"/>
          </a:p>
        </p:txBody>
      </p:sp>
    </p:spTree>
    <p:extLst>
      <p:ext uri="{BB962C8B-B14F-4D97-AF65-F5344CB8AC3E}">
        <p14:creationId xmlns:p14="http://schemas.microsoft.com/office/powerpoint/2010/main" val="22793350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2951" y="99165"/>
            <a:ext cx="11310550" cy="931123"/>
          </a:xfrm>
        </p:spPr>
        <p:txBody>
          <a:bodyPr>
            <a:normAutofit/>
          </a:bodyPr>
          <a:lstStyle/>
          <a:p>
            <a:r>
              <a:rPr lang="es-AR" sz="4000" b="1" dirty="0" smtClean="0"/>
              <a:t>Dispositivos Móviles </a:t>
            </a:r>
            <a:r>
              <a:rPr lang="es-AR" sz="4000" b="1" dirty="0"/>
              <a:t>– </a:t>
            </a:r>
            <a:r>
              <a:rPr lang="es-AR" sz="4000" b="1" dirty="0" smtClean="0"/>
              <a:t>Sistemas Operativos</a:t>
            </a:r>
            <a:endParaRPr lang="es-AR" sz="4000" b="1" dirty="0"/>
          </a:p>
        </p:txBody>
      </p:sp>
      <p:sp>
        <p:nvSpPr>
          <p:cNvPr id="10" name="Rectángulo 9"/>
          <p:cNvSpPr/>
          <p:nvPr/>
        </p:nvSpPr>
        <p:spPr>
          <a:xfrm>
            <a:off x="-320842" y="1179800"/>
            <a:ext cx="6607175" cy="4635115"/>
          </a:xfrm>
          <a:prstGeom prst="rect">
            <a:avLst/>
          </a:prstGeom>
        </p:spPr>
        <p:txBody>
          <a:bodyPr wrap="square">
            <a:spAutoFit/>
          </a:bodyPr>
          <a:lstStyle/>
          <a:p>
            <a:pPr marL="971550" lvl="1" indent="-514350" fontAlgn="base">
              <a:spcAft>
                <a:spcPct val="0"/>
              </a:spcAft>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sz="2800" b="1" dirty="0" err="1" smtClean="0"/>
              <a:t>Principales</a:t>
            </a:r>
            <a:r>
              <a:rPr lang="en-US" sz="2800" b="1" dirty="0" smtClean="0"/>
              <a:t> </a:t>
            </a:r>
            <a:r>
              <a:rPr lang="en-US" sz="2800" b="1" dirty="0" err="1"/>
              <a:t>Sistemas</a:t>
            </a:r>
            <a:r>
              <a:rPr lang="en-US" sz="2800" b="1" dirty="0"/>
              <a:t> </a:t>
            </a:r>
            <a:r>
              <a:rPr lang="en-US" sz="2800" b="1" dirty="0" err="1" smtClean="0"/>
              <a:t>Operativos</a:t>
            </a:r>
            <a:endParaRPr lang="en-US" sz="2800" b="1" dirty="0" smtClean="0"/>
          </a:p>
          <a:p>
            <a:pPr marL="1714500" lvl="3" indent="-342900" fontAlgn="base">
              <a:lnSpc>
                <a:spcPct val="140000"/>
              </a:lnSpc>
              <a:spcAft>
                <a:spcPct val="0"/>
              </a:spcAft>
              <a:buClr>
                <a:srgbClr val="FF6633"/>
              </a:buClr>
              <a:buSzPct val="45000"/>
              <a:buFont typeface="Courier New" panose="02070309020205020404" pitchFamily="49" charset="0"/>
              <a:buChar char="o"/>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sz="2000" dirty="0" smtClean="0"/>
              <a:t>Android</a:t>
            </a:r>
            <a:endParaRPr lang="en-US" sz="2000" dirty="0"/>
          </a:p>
          <a:p>
            <a:pPr marL="1714500" lvl="3" indent="-342900" fontAlgn="base">
              <a:lnSpc>
                <a:spcPct val="140000"/>
              </a:lnSpc>
              <a:spcAft>
                <a:spcPct val="0"/>
              </a:spcAft>
              <a:buClr>
                <a:srgbClr val="FF6633"/>
              </a:buClr>
              <a:buSzPct val="45000"/>
              <a:buFont typeface="Courier New" panose="02070309020205020404" pitchFamily="49" charset="0"/>
              <a:buChar char="o"/>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sz="2000" dirty="0" smtClean="0"/>
              <a:t>iOS</a:t>
            </a:r>
          </a:p>
          <a:p>
            <a:pPr marL="1714500" lvl="3" indent="-342900" fontAlgn="base">
              <a:lnSpc>
                <a:spcPct val="140000"/>
              </a:lnSpc>
              <a:spcAft>
                <a:spcPct val="0"/>
              </a:spcAft>
              <a:buClr>
                <a:srgbClr val="FF6633"/>
              </a:buClr>
              <a:buSzPct val="45000"/>
              <a:buFont typeface="Courier New" panose="02070309020205020404" pitchFamily="49" charset="0"/>
              <a:buChar char="o"/>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sz="2000" dirty="0" smtClean="0"/>
              <a:t>Windows </a:t>
            </a:r>
            <a:r>
              <a:rPr lang="en-US" sz="2000" dirty="0"/>
              <a:t>Phone</a:t>
            </a:r>
          </a:p>
          <a:p>
            <a:pPr marL="1714500" lvl="3" indent="-342900" fontAlgn="base">
              <a:lnSpc>
                <a:spcPct val="140000"/>
              </a:lnSpc>
              <a:spcAft>
                <a:spcPct val="0"/>
              </a:spcAft>
              <a:buClr>
                <a:srgbClr val="FF6633"/>
              </a:buClr>
              <a:buSzPct val="45000"/>
              <a:buFont typeface="Courier New" panose="02070309020205020404" pitchFamily="49" charset="0"/>
              <a:buChar char="o"/>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sz="2000" dirty="0"/>
              <a:t>Blackberry</a:t>
            </a:r>
          </a:p>
          <a:p>
            <a:pPr marL="971550" lvl="1" indent="-514350" fontAlgn="base">
              <a:lnSpc>
                <a:spcPct val="140000"/>
              </a:lnSpc>
              <a:spcAft>
                <a:spcPct val="0"/>
              </a:spcAft>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sz="2800" b="1" dirty="0" err="1" smtClean="0"/>
              <a:t>Sistemas</a:t>
            </a:r>
            <a:r>
              <a:rPr lang="en-US" sz="2800" b="1" dirty="0" smtClean="0"/>
              <a:t> </a:t>
            </a:r>
            <a:r>
              <a:rPr lang="en-US" sz="2800" b="1" dirty="0" err="1"/>
              <a:t>Operativos</a:t>
            </a:r>
            <a:r>
              <a:rPr lang="en-US" sz="2800" b="1" dirty="0"/>
              <a:t> </a:t>
            </a:r>
            <a:r>
              <a:rPr lang="en-US" sz="2800" b="1" dirty="0" err="1" smtClean="0"/>
              <a:t>Discontinuados</a:t>
            </a:r>
            <a:endParaRPr lang="en-US" sz="2800" b="1" dirty="0"/>
          </a:p>
          <a:p>
            <a:pPr marL="1714500" lvl="3" indent="-342900" fontAlgn="base">
              <a:lnSpc>
                <a:spcPct val="140000"/>
              </a:lnSpc>
              <a:spcAft>
                <a:spcPct val="0"/>
              </a:spcAft>
              <a:buClr>
                <a:srgbClr val="FF6633"/>
              </a:buClr>
              <a:buSzPct val="45000"/>
              <a:buFont typeface="Courier New" panose="02070309020205020404" pitchFamily="49" charset="0"/>
              <a:buChar char="o"/>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sz="2000" dirty="0" smtClean="0"/>
              <a:t>Symbian (de Nokia)</a:t>
            </a:r>
            <a:endParaRPr lang="en-US" sz="2000" dirty="0"/>
          </a:p>
          <a:p>
            <a:pPr marL="1714500" lvl="3" indent="-342900" fontAlgn="base">
              <a:lnSpc>
                <a:spcPct val="140000"/>
              </a:lnSpc>
              <a:spcAft>
                <a:spcPct val="0"/>
              </a:spcAft>
              <a:buClr>
                <a:srgbClr val="FF6633"/>
              </a:buClr>
              <a:buSzPct val="45000"/>
              <a:buFont typeface="Courier New" panose="02070309020205020404" pitchFamily="49" charset="0"/>
              <a:buChar char="o"/>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sz="2000" dirty="0"/>
              <a:t>Windows </a:t>
            </a:r>
            <a:r>
              <a:rPr lang="en-US" sz="2000" dirty="0" smtClean="0"/>
              <a:t>Mobile (de MS)</a:t>
            </a:r>
            <a:endParaRPr lang="en-US" sz="2000" dirty="0"/>
          </a:p>
          <a:p>
            <a:pPr marL="1714500" lvl="3" indent="-342900" fontAlgn="base">
              <a:lnSpc>
                <a:spcPct val="140000"/>
              </a:lnSpc>
              <a:spcAft>
                <a:spcPct val="0"/>
              </a:spcAft>
              <a:buClr>
                <a:srgbClr val="FF6633"/>
              </a:buClr>
              <a:buSzPct val="45000"/>
              <a:buFont typeface="Courier New" panose="02070309020205020404" pitchFamily="49" charset="0"/>
              <a:buChar char="o"/>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sz="2000" dirty="0"/>
              <a:t>Palm </a:t>
            </a:r>
            <a:r>
              <a:rPr lang="en-US" sz="2000" dirty="0" smtClean="0"/>
              <a:t>OS (de Palm)</a:t>
            </a:r>
            <a:endParaRPr lang="en-US" sz="2000" dirty="0"/>
          </a:p>
          <a:p>
            <a:endParaRPr lang="es-AR" sz="3200" b="0" i="1" u="none" strike="noStrike" baseline="0" dirty="0" smtClean="0">
              <a:solidFill>
                <a:srgbClr val="000000"/>
              </a:solidFill>
              <a:latin typeface="+mj-lt"/>
            </a:endParaRPr>
          </a:p>
        </p:txBody>
      </p:sp>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4" name="Marcador de número de diapositiva 3"/>
          <p:cNvSpPr>
            <a:spLocks noGrp="1"/>
          </p:cNvSpPr>
          <p:nvPr>
            <p:ph type="sldNum" sz="quarter" idx="12"/>
          </p:nvPr>
        </p:nvSpPr>
        <p:spPr/>
        <p:txBody>
          <a:bodyPr/>
          <a:lstStyle/>
          <a:p>
            <a:fld id="{FEB392A3-1FE7-46A9-BF0F-AA7F5CADFD58}" type="slidenum">
              <a:rPr lang="es-AR" smtClean="0"/>
              <a:t>30</a:t>
            </a:fld>
            <a:endParaRPr lang="es-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4144" y="1251990"/>
            <a:ext cx="5868550" cy="4007381"/>
          </a:xfrm>
          <a:prstGeom prst="rect">
            <a:avLst/>
          </a:prstGeom>
          <a:noFill/>
          <a:ln w="36000">
            <a:solidFill>
              <a:srgbClr val="000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621262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2951" y="99165"/>
            <a:ext cx="11310550" cy="931123"/>
          </a:xfrm>
        </p:spPr>
        <p:txBody>
          <a:bodyPr>
            <a:normAutofit/>
          </a:bodyPr>
          <a:lstStyle/>
          <a:p>
            <a:r>
              <a:rPr lang="es-AR" sz="4000" b="1" dirty="0" smtClean="0"/>
              <a:t>Dispositivos Móviles </a:t>
            </a:r>
            <a:r>
              <a:rPr lang="es-AR" sz="4000" b="1" dirty="0"/>
              <a:t>– </a:t>
            </a:r>
            <a:r>
              <a:rPr lang="es-AR" sz="4000" b="1" dirty="0" smtClean="0"/>
              <a:t>Sistemas Operativos</a:t>
            </a:r>
            <a:endParaRPr lang="es-AR" sz="4000" b="1" dirty="0"/>
          </a:p>
        </p:txBody>
      </p:sp>
      <p:sp>
        <p:nvSpPr>
          <p:cNvPr id="10" name="Rectángulo 9"/>
          <p:cNvSpPr/>
          <p:nvPr/>
        </p:nvSpPr>
        <p:spPr>
          <a:xfrm>
            <a:off x="120316" y="1179800"/>
            <a:ext cx="11831052" cy="3600986"/>
          </a:xfrm>
          <a:prstGeom prst="rect">
            <a:avLst/>
          </a:prstGeom>
        </p:spPr>
        <p:txBody>
          <a:bodyPr wrap="square">
            <a:spAutoFit/>
          </a:bodyPr>
          <a:lstStyle/>
          <a:p>
            <a:pPr marL="971550" lvl="1" indent="-514350" fontAlgn="base">
              <a:spcAft>
                <a:spcPct val="0"/>
              </a:spcAft>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sz="2800" b="1" dirty="0" smtClean="0"/>
              <a:t>Android</a:t>
            </a:r>
          </a:p>
          <a:p>
            <a:pPr marL="1714500" lvl="3" indent="-342900" fontAlgn="base">
              <a:spcAft>
                <a:spcPct val="0"/>
              </a:spcAft>
              <a:buFont typeface="Courier New" panose="02070309020205020404" pitchFamily="49" charset="0"/>
              <a:buChar char="o"/>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s-AR" sz="2000" dirty="0"/>
              <a:t>Sistema operativo basado en el </a:t>
            </a:r>
            <a:r>
              <a:rPr lang="es-AR" sz="2000" dirty="0" err="1"/>
              <a:t>kernel</a:t>
            </a:r>
            <a:r>
              <a:rPr lang="es-AR" sz="2000" dirty="0"/>
              <a:t> de Linux diseñado principalmente para dispositivos móviles con pantalla táctil, como teléfonos inteligentes o tabletas, y también para relojes inteligentes, televisores y automóviles, inicialmente desarrollado por Android Inc., que Google respaldó económicamente y más tarde compró esta empresa en 2005</a:t>
            </a:r>
            <a:r>
              <a:rPr lang="es-AR" sz="2000" dirty="0" smtClean="0"/>
              <a:t>.</a:t>
            </a:r>
          </a:p>
          <a:p>
            <a:pPr marL="1714500" lvl="3" indent="-342900" fontAlgn="base">
              <a:spcAft>
                <a:spcPct val="0"/>
              </a:spcAft>
              <a:buFont typeface="Courier New" panose="02070309020205020404" pitchFamily="49" charset="0"/>
              <a:buChar char="o"/>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s-AR" sz="2000" dirty="0" smtClean="0"/>
              <a:t>Android </a:t>
            </a:r>
            <a:r>
              <a:rPr lang="es-AR" sz="2000" dirty="0"/>
              <a:t>fue presentado en 2007 junto la fundación del Open </a:t>
            </a:r>
            <a:r>
              <a:rPr lang="es-AR" sz="2000" dirty="0" err="1"/>
              <a:t>Handset</a:t>
            </a:r>
            <a:r>
              <a:rPr lang="es-AR" sz="2000" dirty="0"/>
              <a:t> Alliance: un consorcio de compañías de hardware, software y telecomunicaciones para avanzar en los estándares abiertos de los dispositivos móviles.</a:t>
            </a:r>
          </a:p>
          <a:p>
            <a:pPr lvl="1" fontAlgn="base">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s-AR" sz="2800" b="1" dirty="0"/>
              <a:t>	</a:t>
            </a:r>
            <a:endParaRPr lang="en-US" sz="2800" b="1" dirty="0" smtClean="0"/>
          </a:p>
          <a:p>
            <a:endParaRPr lang="es-AR" sz="3200" b="0" i="1" u="none" strike="noStrike" baseline="0" dirty="0" smtClean="0">
              <a:solidFill>
                <a:srgbClr val="000000"/>
              </a:solidFill>
              <a:latin typeface="+mj-lt"/>
            </a:endParaRPr>
          </a:p>
        </p:txBody>
      </p:sp>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4" name="Marcador de número de diapositiva 3"/>
          <p:cNvSpPr>
            <a:spLocks noGrp="1"/>
          </p:cNvSpPr>
          <p:nvPr>
            <p:ph type="sldNum" sz="quarter" idx="12"/>
          </p:nvPr>
        </p:nvSpPr>
        <p:spPr/>
        <p:txBody>
          <a:bodyPr/>
          <a:lstStyle/>
          <a:p>
            <a:fld id="{FEB392A3-1FE7-46A9-BF0F-AA7F5CADFD58}" type="slidenum">
              <a:rPr lang="es-AR" smtClean="0"/>
              <a:t>31</a:t>
            </a:fld>
            <a:endParaRPr lang="es-AR"/>
          </a:p>
        </p:txBody>
      </p:sp>
      <p:pic>
        <p:nvPicPr>
          <p:cNvPr id="7" name="Imagen 6"/>
          <p:cNvPicPr>
            <a:picLocks noChangeAspect="1"/>
          </p:cNvPicPr>
          <p:nvPr/>
        </p:nvPicPr>
        <p:blipFill>
          <a:blip r:embed="rId2"/>
          <a:stretch>
            <a:fillRect/>
          </a:stretch>
        </p:blipFill>
        <p:spPr>
          <a:xfrm>
            <a:off x="1890712" y="3979558"/>
            <a:ext cx="3105737" cy="1602456"/>
          </a:xfrm>
          <a:prstGeom prst="rect">
            <a:avLst/>
          </a:prstGeom>
        </p:spPr>
      </p:pic>
    </p:spTree>
    <p:extLst>
      <p:ext uri="{BB962C8B-B14F-4D97-AF65-F5344CB8AC3E}">
        <p14:creationId xmlns:p14="http://schemas.microsoft.com/office/powerpoint/2010/main" val="32153005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2951" y="99165"/>
            <a:ext cx="11310550" cy="931123"/>
          </a:xfrm>
        </p:spPr>
        <p:txBody>
          <a:bodyPr>
            <a:normAutofit/>
          </a:bodyPr>
          <a:lstStyle/>
          <a:p>
            <a:r>
              <a:rPr lang="es-AR" sz="4000" b="1" dirty="0" smtClean="0"/>
              <a:t>Dispositivos Móviles </a:t>
            </a:r>
            <a:r>
              <a:rPr lang="es-AR" sz="4000" b="1" dirty="0"/>
              <a:t>– </a:t>
            </a:r>
            <a:r>
              <a:rPr lang="es-AR" sz="4000" b="1" dirty="0" smtClean="0"/>
              <a:t>Sistemas Operativos</a:t>
            </a:r>
            <a:endParaRPr lang="es-AR" sz="4000" b="1" dirty="0"/>
          </a:p>
        </p:txBody>
      </p:sp>
      <p:sp>
        <p:nvSpPr>
          <p:cNvPr id="10" name="Rectángulo 9"/>
          <p:cNvSpPr/>
          <p:nvPr/>
        </p:nvSpPr>
        <p:spPr>
          <a:xfrm>
            <a:off x="120316" y="1179800"/>
            <a:ext cx="11831052" cy="5262979"/>
          </a:xfrm>
          <a:prstGeom prst="rect">
            <a:avLst/>
          </a:prstGeom>
        </p:spPr>
        <p:txBody>
          <a:bodyPr wrap="square">
            <a:spAutoFit/>
          </a:bodyPr>
          <a:lstStyle/>
          <a:p>
            <a:pPr marL="971550" lvl="1" indent="-514350" fontAlgn="base">
              <a:spcAft>
                <a:spcPct val="0"/>
              </a:spcAft>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sz="2800" b="1" dirty="0" smtClean="0"/>
              <a:t>IOS</a:t>
            </a:r>
          </a:p>
          <a:p>
            <a:pPr marL="1714500" lvl="3" indent="-342900" fontAlgn="base">
              <a:spcAft>
                <a:spcPct val="0"/>
              </a:spcAft>
              <a:buFont typeface="Courier New" panose="02070309020205020404" pitchFamily="49" charset="0"/>
              <a:buChar char="o"/>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s-AR" sz="2000" dirty="0" smtClean="0"/>
              <a:t>iOS </a:t>
            </a:r>
            <a:r>
              <a:rPr lang="es-AR" sz="2000" dirty="0"/>
              <a:t>(por sus siglas en inglés iPhone/iPod/iPad </a:t>
            </a:r>
            <a:r>
              <a:rPr lang="es-AR" sz="2000" dirty="0" err="1"/>
              <a:t>Operating</a:t>
            </a:r>
            <a:r>
              <a:rPr lang="es-AR" sz="2000" dirty="0"/>
              <a:t> </a:t>
            </a:r>
            <a:r>
              <a:rPr lang="es-AR" sz="2000" dirty="0" err="1"/>
              <a:t>System</a:t>
            </a:r>
            <a:r>
              <a:rPr lang="es-AR" sz="2000" dirty="0"/>
              <a:t>) es un sistema operativo móvil de la empresa Apple Inc. </a:t>
            </a:r>
            <a:endParaRPr lang="es-AR" sz="2000" dirty="0" smtClean="0"/>
          </a:p>
          <a:p>
            <a:pPr marL="1714500" lvl="3" indent="-342900" fontAlgn="base">
              <a:spcAft>
                <a:spcPct val="0"/>
              </a:spcAft>
              <a:buFont typeface="Courier New" panose="02070309020205020404" pitchFamily="49" charset="0"/>
              <a:buChar char="o"/>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s-AR" sz="2000" dirty="0" smtClean="0"/>
              <a:t>Originalmente </a:t>
            </a:r>
            <a:r>
              <a:rPr lang="es-AR" sz="2000" dirty="0"/>
              <a:t>desarrollado para el iPhone (iPhone OS), siendo después usado en dispositivos como el iPod </a:t>
            </a:r>
            <a:r>
              <a:rPr lang="es-AR" sz="2000" dirty="0" err="1"/>
              <a:t>Touch</a:t>
            </a:r>
            <a:r>
              <a:rPr lang="es-AR" sz="2000" dirty="0"/>
              <a:t>, iPad y el Apple TV. </a:t>
            </a:r>
            <a:endParaRPr lang="es-AR" sz="2000" dirty="0" smtClean="0"/>
          </a:p>
          <a:p>
            <a:pPr marL="1714500" lvl="3" indent="-342900" fontAlgn="base">
              <a:spcAft>
                <a:spcPct val="0"/>
              </a:spcAft>
              <a:buFont typeface="Courier New" panose="02070309020205020404" pitchFamily="49" charset="0"/>
              <a:buChar char="o"/>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s-AR" sz="2000" dirty="0" smtClean="0"/>
              <a:t>Apple</a:t>
            </a:r>
            <a:r>
              <a:rPr lang="es-AR" sz="2000" dirty="0"/>
              <a:t>, Inc. no permite la instalación de iOS en hardware de terceros. </a:t>
            </a:r>
            <a:endParaRPr lang="es-AR" sz="2000" dirty="0" smtClean="0"/>
          </a:p>
          <a:p>
            <a:pPr lvl="3" fontAlgn="base">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endParaRPr lang="es-AR" sz="2000" b="1" dirty="0"/>
          </a:p>
          <a:p>
            <a:pPr marL="971550" lvl="1" indent="-514350" fontAlgn="base">
              <a:spcAft>
                <a:spcPct val="0"/>
              </a:spcAft>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s-AR" sz="2800" b="1" dirty="0"/>
              <a:t>Windows </a:t>
            </a:r>
            <a:r>
              <a:rPr lang="es-AR" sz="2800" b="1" dirty="0" err="1" smtClean="0"/>
              <a:t>Phone</a:t>
            </a:r>
            <a:r>
              <a:rPr lang="es-AR" sz="2800" b="1" dirty="0" smtClean="0"/>
              <a:t> (WP)</a:t>
            </a:r>
          </a:p>
          <a:p>
            <a:pPr marL="1714500" lvl="3" indent="-342900" fontAlgn="base">
              <a:spcAft>
                <a:spcPct val="0"/>
              </a:spcAft>
              <a:buFont typeface="Courier New" panose="02070309020205020404" pitchFamily="49" charset="0"/>
              <a:buChar char="o"/>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s-AR" sz="2000" dirty="0"/>
              <a:t>Es un sistema operativo móvil desarrollado por Microsoft como sucesor de Windows Mobile. </a:t>
            </a:r>
          </a:p>
          <a:p>
            <a:pPr marL="1714500" lvl="3" indent="-342900" fontAlgn="base">
              <a:spcAft>
                <a:spcPct val="0"/>
              </a:spcAft>
              <a:buFont typeface="Courier New" panose="02070309020205020404" pitchFamily="49" charset="0"/>
              <a:buChar char="o"/>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s-AR" sz="2000" dirty="0"/>
              <a:t>A diferencia de su predecesor está enfocado en el mercado de consumo en lugar de en el mercado empresarial. </a:t>
            </a:r>
            <a:endParaRPr lang="es-AR" sz="2000" dirty="0" smtClean="0"/>
          </a:p>
          <a:p>
            <a:pPr marL="1714500" lvl="3" indent="-342900" fontAlgn="base">
              <a:spcAft>
                <a:spcPct val="0"/>
              </a:spcAft>
              <a:buFont typeface="Courier New" panose="02070309020205020404" pitchFamily="49" charset="0"/>
              <a:buChar char="o"/>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s-AR" sz="2000" dirty="0"/>
              <a:t>C</a:t>
            </a:r>
            <a:r>
              <a:rPr lang="es-AR" sz="2000" dirty="0" smtClean="0"/>
              <a:t>on </a:t>
            </a:r>
            <a:r>
              <a:rPr lang="es-AR" sz="2000" dirty="0"/>
              <a:t>Windows </a:t>
            </a:r>
            <a:r>
              <a:rPr lang="es-AR" sz="2000" dirty="0" err="1"/>
              <a:t>Phone</a:t>
            </a:r>
            <a:r>
              <a:rPr lang="es-AR" sz="2000" dirty="0"/>
              <a:t> Microsoft ofrece una nueva interfaz de usuario que integra varios de sus servicios propios como OneDrive, Skype y Xbox Live en el sistema operativo. </a:t>
            </a:r>
          </a:p>
          <a:p>
            <a:pPr marL="971550" lvl="1" indent="-514350" fontAlgn="base">
              <a:spcAft>
                <a:spcPct val="0"/>
              </a:spcAft>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endParaRPr lang="en-US" sz="2800" b="1" dirty="0"/>
          </a:p>
          <a:p>
            <a:endParaRPr lang="es-AR" sz="3200" b="0" i="1" u="none" strike="noStrike" baseline="0" dirty="0" smtClean="0">
              <a:solidFill>
                <a:srgbClr val="000000"/>
              </a:solidFill>
              <a:latin typeface="+mj-lt"/>
            </a:endParaRPr>
          </a:p>
        </p:txBody>
      </p:sp>
      <p:sp>
        <p:nvSpPr>
          <p:cNvPr id="3" name="Marcador de pie de página 2"/>
          <p:cNvSpPr>
            <a:spLocks noGrp="1"/>
          </p:cNvSpPr>
          <p:nvPr>
            <p:ph type="ftr" sz="quarter" idx="11"/>
          </p:nvPr>
        </p:nvSpPr>
        <p:spPr/>
        <p:txBody>
          <a:bodyPr/>
          <a:lstStyle/>
          <a:p>
            <a:r>
              <a:rPr lang="es-AR" dirty="0" smtClean="0"/>
              <a:t>Ing. Cintia V. Gioia</a:t>
            </a:r>
            <a:endParaRPr lang="es-AR" dirty="0"/>
          </a:p>
        </p:txBody>
      </p:sp>
      <p:sp>
        <p:nvSpPr>
          <p:cNvPr id="4" name="Marcador de número de diapositiva 3"/>
          <p:cNvSpPr>
            <a:spLocks noGrp="1"/>
          </p:cNvSpPr>
          <p:nvPr>
            <p:ph type="sldNum" sz="quarter" idx="12"/>
          </p:nvPr>
        </p:nvSpPr>
        <p:spPr/>
        <p:txBody>
          <a:bodyPr/>
          <a:lstStyle/>
          <a:p>
            <a:fld id="{FEB392A3-1FE7-46A9-BF0F-AA7F5CADFD58}" type="slidenum">
              <a:rPr lang="es-AR" smtClean="0"/>
              <a:t>32</a:t>
            </a:fld>
            <a:endParaRPr lang="es-AR"/>
          </a:p>
        </p:txBody>
      </p:sp>
      <p:pic>
        <p:nvPicPr>
          <p:cNvPr id="6" name="Imagen 5"/>
          <p:cNvPicPr>
            <a:picLocks noChangeAspect="1"/>
          </p:cNvPicPr>
          <p:nvPr/>
        </p:nvPicPr>
        <p:blipFill>
          <a:blip r:embed="rId2"/>
          <a:stretch>
            <a:fillRect/>
          </a:stretch>
        </p:blipFill>
        <p:spPr>
          <a:xfrm>
            <a:off x="9141493" y="2593307"/>
            <a:ext cx="2202008" cy="993464"/>
          </a:xfrm>
          <a:prstGeom prst="rect">
            <a:avLst/>
          </a:prstGeom>
        </p:spPr>
      </p:pic>
      <p:pic>
        <p:nvPicPr>
          <p:cNvPr id="9" name="Imagen 8"/>
          <p:cNvPicPr>
            <a:picLocks noChangeAspect="1"/>
          </p:cNvPicPr>
          <p:nvPr/>
        </p:nvPicPr>
        <p:blipFill>
          <a:blip r:embed="rId3"/>
          <a:stretch>
            <a:fillRect/>
          </a:stretch>
        </p:blipFill>
        <p:spPr>
          <a:xfrm>
            <a:off x="9987077" y="5104549"/>
            <a:ext cx="1515979" cy="1206537"/>
          </a:xfrm>
          <a:prstGeom prst="rect">
            <a:avLst/>
          </a:prstGeom>
        </p:spPr>
      </p:pic>
    </p:spTree>
    <p:extLst>
      <p:ext uri="{BB962C8B-B14F-4D97-AF65-F5344CB8AC3E}">
        <p14:creationId xmlns:p14="http://schemas.microsoft.com/office/powerpoint/2010/main" val="18773969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2951" y="99165"/>
            <a:ext cx="11310550" cy="931123"/>
          </a:xfrm>
        </p:spPr>
        <p:txBody>
          <a:bodyPr>
            <a:normAutofit/>
          </a:bodyPr>
          <a:lstStyle/>
          <a:p>
            <a:r>
              <a:rPr lang="es-AR" sz="4000" b="1" dirty="0" smtClean="0"/>
              <a:t>Dispositivos Móviles </a:t>
            </a:r>
            <a:r>
              <a:rPr lang="es-AR" sz="4000" b="1" dirty="0"/>
              <a:t>– </a:t>
            </a:r>
            <a:r>
              <a:rPr lang="es-AR" sz="4000" b="1" dirty="0" smtClean="0"/>
              <a:t>Sistemas Operativos</a:t>
            </a:r>
            <a:endParaRPr lang="es-AR" sz="4000" b="1" dirty="0"/>
          </a:p>
        </p:txBody>
      </p:sp>
      <p:sp>
        <p:nvSpPr>
          <p:cNvPr id="10" name="Rectángulo 9"/>
          <p:cNvSpPr/>
          <p:nvPr/>
        </p:nvSpPr>
        <p:spPr>
          <a:xfrm>
            <a:off x="120316" y="1179800"/>
            <a:ext cx="11831052" cy="3600986"/>
          </a:xfrm>
          <a:prstGeom prst="rect">
            <a:avLst/>
          </a:prstGeom>
        </p:spPr>
        <p:txBody>
          <a:bodyPr wrap="square">
            <a:spAutoFit/>
          </a:bodyPr>
          <a:lstStyle/>
          <a:p>
            <a:pPr marL="971550" lvl="1" indent="-514350" fontAlgn="base">
              <a:spcAft>
                <a:spcPct val="0"/>
              </a:spcAft>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sz="2800" b="1" dirty="0" smtClean="0"/>
              <a:t>Blackberry</a:t>
            </a:r>
          </a:p>
          <a:p>
            <a:pPr marL="1714500" lvl="3" indent="-342900" fontAlgn="base">
              <a:spcAft>
                <a:spcPct val="0"/>
              </a:spcAft>
              <a:buFont typeface="Courier New" panose="02070309020205020404" pitchFamily="49" charset="0"/>
              <a:buChar char="o"/>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s-AR" sz="2000" dirty="0" smtClean="0"/>
              <a:t>Es una </a:t>
            </a:r>
            <a:r>
              <a:rPr lang="es-AR" sz="2000" dirty="0"/>
              <a:t>marca de teléfonos inteligentes </a:t>
            </a:r>
            <a:r>
              <a:rPr lang="es-AR" sz="2000" dirty="0" smtClean="0"/>
              <a:t>desarrollada </a:t>
            </a:r>
            <a:r>
              <a:rPr lang="es-AR" sz="2000" dirty="0"/>
              <a:t>por la compañía canadiense BlackBerry que integra el servicio de correo electrónico móvil en 1999; aunque incluye las aplicaciones típicas de un </a:t>
            </a:r>
            <a:r>
              <a:rPr lang="es-AR" sz="2000" dirty="0" err="1"/>
              <a:t>smartphone</a:t>
            </a:r>
            <a:r>
              <a:rPr lang="es-AR" sz="2000" dirty="0"/>
              <a:t>: libreta de direcciones, calendario, listas de tareas, bloc de notas etc., así como capacidades de teléfono en los modelos más nuevos. </a:t>
            </a:r>
            <a:endParaRPr lang="es-AR" sz="2000" dirty="0" smtClean="0"/>
          </a:p>
          <a:p>
            <a:pPr marL="1714500" lvl="3" indent="-342900" fontAlgn="base">
              <a:spcAft>
                <a:spcPct val="0"/>
              </a:spcAft>
              <a:buFont typeface="Courier New" panose="02070309020205020404" pitchFamily="49" charset="0"/>
              <a:buChar char="o"/>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s-AR" sz="2000" dirty="0" smtClean="0"/>
              <a:t>Es </a:t>
            </a:r>
            <a:r>
              <a:rPr lang="es-AR" sz="2000" dirty="0"/>
              <a:t>fundamentalmente conocido por su teclado QWERTY incorporado, y por su capacidad para enviar y recibir correo electrónico de Internet accediendo a las redes de las compañías de telefonía celular que brindan este </a:t>
            </a:r>
            <a:r>
              <a:rPr lang="es-AR" sz="2000" dirty="0" smtClean="0"/>
              <a:t>servicio</a:t>
            </a:r>
            <a:endParaRPr lang="es-AR" sz="2000" dirty="0"/>
          </a:p>
          <a:p>
            <a:pPr lvl="1" fontAlgn="base">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s-AR" sz="2800" b="1" dirty="0"/>
              <a:t>	</a:t>
            </a:r>
            <a:endParaRPr lang="en-US" sz="2800" b="1" dirty="0" smtClean="0"/>
          </a:p>
          <a:p>
            <a:endParaRPr lang="es-AR" sz="3200" b="0" i="1" u="none" strike="noStrike" baseline="0" dirty="0" smtClean="0">
              <a:solidFill>
                <a:srgbClr val="000000"/>
              </a:solidFill>
              <a:latin typeface="+mj-lt"/>
            </a:endParaRPr>
          </a:p>
        </p:txBody>
      </p:sp>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4" name="Marcador de número de diapositiva 3"/>
          <p:cNvSpPr>
            <a:spLocks noGrp="1"/>
          </p:cNvSpPr>
          <p:nvPr>
            <p:ph type="sldNum" sz="quarter" idx="12"/>
          </p:nvPr>
        </p:nvSpPr>
        <p:spPr/>
        <p:txBody>
          <a:bodyPr/>
          <a:lstStyle/>
          <a:p>
            <a:fld id="{FEB392A3-1FE7-46A9-BF0F-AA7F5CADFD58}" type="slidenum">
              <a:rPr lang="es-AR" smtClean="0"/>
              <a:t>33</a:t>
            </a:fld>
            <a:endParaRPr lang="es-AR"/>
          </a:p>
        </p:txBody>
      </p:sp>
      <p:pic>
        <p:nvPicPr>
          <p:cNvPr id="5" name="Imagen 4"/>
          <p:cNvPicPr>
            <a:picLocks noChangeAspect="1"/>
          </p:cNvPicPr>
          <p:nvPr/>
        </p:nvPicPr>
        <p:blipFill>
          <a:blip r:embed="rId2"/>
          <a:stretch>
            <a:fillRect/>
          </a:stretch>
        </p:blipFill>
        <p:spPr>
          <a:xfrm>
            <a:off x="1888206" y="3882942"/>
            <a:ext cx="2964531" cy="1387074"/>
          </a:xfrm>
          <a:prstGeom prst="rect">
            <a:avLst/>
          </a:prstGeom>
        </p:spPr>
      </p:pic>
    </p:spTree>
    <p:extLst>
      <p:ext uri="{BB962C8B-B14F-4D97-AF65-F5344CB8AC3E}">
        <p14:creationId xmlns:p14="http://schemas.microsoft.com/office/powerpoint/2010/main" val="8304588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2951" y="99165"/>
            <a:ext cx="11310550" cy="931123"/>
          </a:xfrm>
        </p:spPr>
        <p:txBody>
          <a:bodyPr>
            <a:normAutofit/>
          </a:bodyPr>
          <a:lstStyle/>
          <a:p>
            <a:r>
              <a:rPr lang="es-AR" sz="4000" b="1" dirty="0" smtClean="0"/>
              <a:t>Dispositivos Móviles </a:t>
            </a:r>
            <a:r>
              <a:rPr lang="es-AR" sz="4000" b="1" dirty="0"/>
              <a:t>– </a:t>
            </a:r>
            <a:r>
              <a:rPr lang="es-AR" sz="4000" b="1" dirty="0" smtClean="0"/>
              <a:t>HCI</a:t>
            </a:r>
            <a:endParaRPr lang="es-AR" sz="4000" b="1" dirty="0"/>
          </a:p>
        </p:txBody>
      </p:sp>
      <p:sp>
        <p:nvSpPr>
          <p:cNvPr id="5" name="Rectángulo 4"/>
          <p:cNvSpPr/>
          <p:nvPr/>
        </p:nvSpPr>
        <p:spPr>
          <a:xfrm>
            <a:off x="182560" y="1246408"/>
            <a:ext cx="11791406" cy="7078861"/>
          </a:xfrm>
          <a:prstGeom prst="rect">
            <a:avLst/>
          </a:prstGeom>
        </p:spPr>
        <p:txBody>
          <a:bodyPr wrap="square">
            <a:spAutoFit/>
          </a:bodyPr>
          <a:lstStyle/>
          <a:p>
            <a:pPr marL="971550" lvl="1" indent="-514350" fontAlgn="base">
              <a:buFont typeface="Wingdings" panose="05000000000000000000" pitchFamily="2" charset="2"/>
              <a:buChar char="§"/>
            </a:pPr>
            <a:r>
              <a:rPr lang="es-AR" sz="2800" b="1" dirty="0"/>
              <a:t>Interacción persona-computadora.</a:t>
            </a:r>
          </a:p>
          <a:p>
            <a:endParaRPr lang="es-AR" dirty="0"/>
          </a:p>
          <a:p>
            <a:pPr marL="1257300" lvl="2" indent="-342900" fontAlgn="base">
              <a:buFont typeface="Arial" panose="020B0604020202020204" pitchFamily="34" charset="0"/>
              <a:buChar char="•"/>
            </a:pPr>
            <a:r>
              <a:rPr lang="es-AR" b="1" dirty="0"/>
              <a:t>Uno de sus objetivos básicos es establecer cuál es el modo de comunicación entre una máquina y un ser humano (usuario), en el sentido de ofrecer una perfecta sintonía entre lo que el ser humano quiere y la respuesta de la máquina.</a:t>
            </a:r>
          </a:p>
          <a:p>
            <a:pPr marL="1257300" lvl="2" indent="-342900" fontAlgn="base">
              <a:buFont typeface="Arial" panose="020B0604020202020204" pitchFamily="34" charset="0"/>
              <a:buChar char="•"/>
            </a:pPr>
            <a:endParaRPr lang="es-AR" b="1" dirty="0"/>
          </a:p>
          <a:p>
            <a:pPr marL="1257300" lvl="2" indent="-342900" fontAlgn="base">
              <a:buFont typeface="Arial" panose="020B0604020202020204" pitchFamily="34" charset="0"/>
              <a:buChar char="•"/>
            </a:pPr>
            <a:r>
              <a:rPr lang="es-AR" b="1" dirty="0" smtClean="0"/>
              <a:t>Se </a:t>
            </a:r>
            <a:r>
              <a:rPr lang="es-AR" b="1" dirty="0"/>
              <a:t>han establecido paradigmas y modelos de comunicación basados en las características de la computadora, donde siempre fue más relevante las posibilidades de la máquina, es decir, el foco estaba puesto en la máquina no en el usuario.</a:t>
            </a:r>
          </a:p>
          <a:p>
            <a:pPr marL="1257300" lvl="2" indent="-342900" fontAlgn="base">
              <a:buFont typeface="Arial" panose="020B0604020202020204" pitchFamily="34" charset="0"/>
              <a:buChar char="•"/>
            </a:pPr>
            <a:endParaRPr lang="es-AR" b="1" dirty="0"/>
          </a:p>
          <a:p>
            <a:pPr marL="1257300" lvl="2" indent="-342900" fontAlgn="base">
              <a:buFont typeface="Arial" panose="020B0604020202020204" pitchFamily="34" charset="0"/>
              <a:buChar char="•"/>
            </a:pPr>
            <a:r>
              <a:rPr lang="es-AR" b="1" dirty="0"/>
              <a:t>La aparición de los soportes multitáctil que sí permiten un modelo de interacción más natural, da un giro y propone un reto: ¿cómo afecta a nuestras interfaces de aplicaciones y Web el modelo táctil o multitáctil?. </a:t>
            </a:r>
          </a:p>
          <a:p>
            <a:pPr marL="1257300" lvl="2" indent="-342900" fontAlgn="base">
              <a:buFont typeface="Arial" panose="020B0604020202020204" pitchFamily="34" charset="0"/>
              <a:buChar char="•"/>
            </a:pPr>
            <a:endParaRPr lang="es-AR" b="1" dirty="0"/>
          </a:p>
          <a:p>
            <a:pPr marL="1257300" lvl="2" indent="-342900" fontAlgn="base">
              <a:buFont typeface="Arial" panose="020B0604020202020204" pitchFamily="34" charset="0"/>
              <a:buChar char="•"/>
            </a:pPr>
            <a:r>
              <a:rPr lang="es-AR" b="1" dirty="0"/>
              <a:t>Tenemos que analizar cómo adaptamos los sistemas de interacción basados en punteros indirectos y la acción de clic a estos nuevos sistemas donde los eventos son determinados por nuestros dedos o gestos, por lo tanto habrá que revisar los modelos de interacción que tenemos para ver como influyen en estos dispositivos.</a:t>
            </a:r>
          </a:p>
          <a:p>
            <a:pPr lvl="1" fontAlgn="base"/>
            <a:endParaRPr lang="es-AR" sz="2800" b="1" dirty="0">
              <a:solidFill>
                <a:srgbClr val="000000"/>
              </a:solidFill>
              <a:latin typeface="+mj-lt"/>
            </a:endParaRPr>
          </a:p>
          <a:p>
            <a:endParaRPr lang="es-AR" sz="3200" i="1" dirty="0">
              <a:solidFill>
                <a:srgbClr val="000000"/>
              </a:solidFill>
              <a:latin typeface="+mj-lt"/>
            </a:endParaRPr>
          </a:p>
          <a:p>
            <a:pPr marL="514350" indent="-514350">
              <a:buFont typeface="Wingdings" panose="05000000000000000000" pitchFamily="2" charset="2"/>
              <a:buChar char="ü"/>
            </a:pPr>
            <a:endParaRPr lang="es-AR" sz="3200" i="1" dirty="0">
              <a:solidFill>
                <a:srgbClr val="000000"/>
              </a:solidFill>
              <a:latin typeface="+mj-lt"/>
            </a:endParaRPr>
          </a:p>
          <a:p>
            <a:endParaRPr lang="es-AR" sz="3200" b="0" i="1" u="none" strike="noStrike" baseline="0" dirty="0" smtClean="0">
              <a:solidFill>
                <a:srgbClr val="000000"/>
              </a:solidFill>
              <a:latin typeface="+mj-lt"/>
            </a:endParaRPr>
          </a:p>
          <a:p>
            <a:pPr marL="514350" indent="-514350">
              <a:buFont typeface="Wingdings" panose="05000000000000000000" pitchFamily="2" charset="2"/>
              <a:buChar char="ü"/>
            </a:pPr>
            <a:endParaRPr lang="es-AR" sz="3200" b="0" i="1" u="none" strike="noStrike" baseline="0" dirty="0" smtClean="0">
              <a:solidFill>
                <a:srgbClr val="000000"/>
              </a:solidFill>
              <a:latin typeface="+mj-lt"/>
            </a:endParaRPr>
          </a:p>
        </p:txBody>
      </p:sp>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4" name="Marcador de número de diapositiva 3"/>
          <p:cNvSpPr>
            <a:spLocks noGrp="1"/>
          </p:cNvSpPr>
          <p:nvPr>
            <p:ph type="sldNum" sz="quarter" idx="12"/>
          </p:nvPr>
        </p:nvSpPr>
        <p:spPr/>
        <p:txBody>
          <a:bodyPr/>
          <a:lstStyle/>
          <a:p>
            <a:fld id="{FEB392A3-1FE7-46A9-BF0F-AA7F5CADFD58}" type="slidenum">
              <a:rPr lang="es-AR" smtClean="0"/>
              <a:t>34</a:t>
            </a:fld>
            <a:endParaRPr lang="es-AR"/>
          </a:p>
        </p:txBody>
      </p:sp>
    </p:spTree>
    <p:extLst>
      <p:ext uri="{BB962C8B-B14F-4D97-AF65-F5344CB8AC3E}">
        <p14:creationId xmlns:p14="http://schemas.microsoft.com/office/powerpoint/2010/main" val="26938296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2951" y="99165"/>
            <a:ext cx="11310550" cy="931123"/>
          </a:xfrm>
        </p:spPr>
        <p:txBody>
          <a:bodyPr>
            <a:normAutofit/>
          </a:bodyPr>
          <a:lstStyle/>
          <a:p>
            <a:r>
              <a:rPr lang="es-AR" sz="4000" b="1" dirty="0" smtClean="0"/>
              <a:t>Dispositivos Móviles </a:t>
            </a:r>
            <a:r>
              <a:rPr lang="es-AR" sz="4000" b="1" dirty="0"/>
              <a:t>– </a:t>
            </a:r>
            <a:r>
              <a:rPr lang="es-AR" sz="4000" b="1" dirty="0" smtClean="0"/>
              <a:t>HCI</a:t>
            </a:r>
            <a:endParaRPr lang="es-AR" sz="4000" b="1" dirty="0"/>
          </a:p>
        </p:txBody>
      </p:sp>
      <p:sp>
        <p:nvSpPr>
          <p:cNvPr id="5" name="Rectángulo 4"/>
          <p:cNvSpPr/>
          <p:nvPr/>
        </p:nvSpPr>
        <p:spPr>
          <a:xfrm>
            <a:off x="182560" y="1246408"/>
            <a:ext cx="11791406" cy="7078861"/>
          </a:xfrm>
          <a:prstGeom prst="rect">
            <a:avLst/>
          </a:prstGeom>
        </p:spPr>
        <p:txBody>
          <a:bodyPr wrap="square">
            <a:spAutoFit/>
          </a:bodyPr>
          <a:lstStyle/>
          <a:p>
            <a:pPr marL="971550" lvl="1" indent="-514350" fontAlgn="base">
              <a:buFont typeface="Wingdings" panose="05000000000000000000" pitchFamily="2" charset="2"/>
              <a:buChar char="§"/>
            </a:pPr>
            <a:r>
              <a:rPr lang="es-AR" sz="2800" b="1" dirty="0"/>
              <a:t>Interacción persona-computadora.</a:t>
            </a:r>
          </a:p>
          <a:p>
            <a:endParaRPr lang="es-AR" sz="2000" dirty="0"/>
          </a:p>
          <a:p>
            <a:pPr marL="1257300" lvl="2" indent="-342900" fontAlgn="base">
              <a:buFont typeface="Arial" panose="020B0604020202020204" pitchFamily="34" charset="0"/>
              <a:buChar char="•"/>
            </a:pPr>
            <a:r>
              <a:rPr lang="es-AR" sz="2000" b="1" dirty="0"/>
              <a:t>¿El diseño de la interfaz toma en cuenta las posibilidades de los equipos</a:t>
            </a:r>
            <a:r>
              <a:rPr lang="es-AR" sz="2000" b="1" dirty="0" smtClean="0"/>
              <a:t>?</a:t>
            </a:r>
          </a:p>
          <a:p>
            <a:pPr marL="1257300" lvl="2" indent="-342900" fontAlgn="base">
              <a:buFont typeface="Arial" panose="020B0604020202020204" pitchFamily="34" charset="0"/>
              <a:buChar char="•"/>
            </a:pPr>
            <a:r>
              <a:rPr lang="es-AR" sz="2000" b="1" dirty="0" smtClean="0"/>
              <a:t>Gestos</a:t>
            </a:r>
            <a:r>
              <a:rPr lang="es-AR" sz="2000" dirty="0" smtClean="0"/>
              <a:t>: ¿</a:t>
            </a:r>
            <a:r>
              <a:rPr lang="es-AR" sz="2000" dirty="0"/>
              <a:t>Cuándo se podrían usar</a:t>
            </a:r>
            <a:r>
              <a:rPr lang="es-AR" dirty="0"/>
              <a:t>?</a:t>
            </a:r>
            <a:endParaRPr lang="es-AR" b="1" dirty="0"/>
          </a:p>
          <a:p>
            <a:pPr marL="1714500" lvl="3" indent="-342900" fontAlgn="base">
              <a:buFont typeface="Courier New" panose="02070309020205020404" pitchFamily="49" charset="0"/>
              <a:buChar char="o"/>
            </a:pPr>
            <a:r>
              <a:rPr lang="es-AR" sz="2000" dirty="0" smtClean="0"/>
              <a:t>Abrir </a:t>
            </a:r>
            <a:r>
              <a:rPr lang="es-AR" sz="2000" dirty="0"/>
              <a:t>o Activar</a:t>
            </a:r>
          </a:p>
          <a:p>
            <a:pPr marL="1714500" lvl="3" indent="-342900" fontAlgn="base">
              <a:buFont typeface="Courier New" panose="02070309020205020404" pitchFamily="49" charset="0"/>
              <a:buChar char="o"/>
            </a:pPr>
            <a:r>
              <a:rPr lang="es-AR" sz="2000" dirty="0"/>
              <a:t>Seleccionar</a:t>
            </a:r>
          </a:p>
          <a:p>
            <a:pPr marL="1714500" lvl="3" indent="-342900" fontAlgn="base">
              <a:buFont typeface="Courier New" panose="02070309020205020404" pitchFamily="49" charset="0"/>
              <a:buChar char="o"/>
            </a:pPr>
            <a:r>
              <a:rPr lang="es-AR" sz="2000" dirty="0"/>
              <a:t>Mover objetos/ Arrastrar objetos</a:t>
            </a:r>
          </a:p>
          <a:p>
            <a:pPr marL="1714500" lvl="3" indent="-342900" fontAlgn="base">
              <a:buFont typeface="Courier New" panose="02070309020205020404" pitchFamily="49" charset="0"/>
              <a:buChar char="o"/>
            </a:pPr>
            <a:r>
              <a:rPr lang="es-AR" sz="2000" dirty="0"/>
              <a:t>Contraer o Ampliar</a:t>
            </a:r>
          </a:p>
          <a:p>
            <a:pPr marL="1714500" lvl="3" indent="-342900" fontAlgn="base">
              <a:buFont typeface="Courier New" panose="02070309020205020404" pitchFamily="49" charset="0"/>
              <a:buChar char="o"/>
            </a:pPr>
            <a:r>
              <a:rPr lang="es-AR" sz="2000" dirty="0"/>
              <a:t>Desplazarse</a:t>
            </a:r>
          </a:p>
          <a:p>
            <a:pPr marL="1714500" lvl="3" indent="-342900" fontAlgn="base">
              <a:buFont typeface="Courier New" panose="02070309020205020404" pitchFamily="49" charset="0"/>
              <a:buChar char="o"/>
            </a:pPr>
            <a:r>
              <a:rPr lang="es-AR" sz="2000" dirty="0"/>
              <a:t>Hacer </a:t>
            </a:r>
            <a:r>
              <a:rPr lang="es-AR" sz="2000" dirty="0" err="1"/>
              <a:t>Scroll</a:t>
            </a:r>
            <a:endParaRPr lang="es-AR" sz="2000" dirty="0"/>
          </a:p>
          <a:p>
            <a:pPr marL="1714500" lvl="3" indent="-342900" fontAlgn="base">
              <a:buFont typeface="Courier New" panose="02070309020205020404" pitchFamily="49" charset="0"/>
              <a:buChar char="o"/>
            </a:pPr>
            <a:r>
              <a:rPr lang="es-AR" sz="2000" dirty="0"/>
              <a:t>Hacer un desplazamiento continuo</a:t>
            </a:r>
          </a:p>
          <a:p>
            <a:pPr marL="1714500" lvl="3" indent="-342900" fontAlgn="base">
              <a:buFont typeface="Courier New" panose="02070309020205020404" pitchFamily="49" charset="0"/>
              <a:buChar char="o"/>
            </a:pPr>
            <a:r>
              <a:rPr lang="es-AR" sz="2000" dirty="0" err="1"/>
              <a:t>Tap</a:t>
            </a:r>
            <a:r>
              <a:rPr lang="es-AR" sz="2000" dirty="0"/>
              <a:t> para frenar o </a:t>
            </a:r>
            <a:r>
              <a:rPr lang="es-AR" sz="2000" dirty="0" smtClean="0"/>
              <a:t>detener</a:t>
            </a:r>
          </a:p>
          <a:p>
            <a:pPr marL="1257300" lvl="2" indent="-342900" fontAlgn="base">
              <a:buFont typeface="Arial" panose="020B0604020202020204" pitchFamily="34" charset="0"/>
              <a:buChar char="•"/>
            </a:pPr>
            <a:r>
              <a:rPr lang="es-AR" sz="2000" b="1" dirty="0" smtClean="0"/>
              <a:t>A </a:t>
            </a:r>
            <a:r>
              <a:rPr lang="es-AR" sz="2000" b="1" dirty="0"/>
              <a:t>medida que la dispositivos móviles han ido avanzando, las compañías han estado patentado distintas ideas y conceptos, muchas veces desde antes que esté la tecnología para poder crearlos.</a:t>
            </a:r>
          </a:p>
          <a:p>
            <a:pPr marL="1714500" lvl="3" indent="-342900" fontAlgn="base">
              <a:buFont typeface="Courier New" panose="02070309020205020404" pitchFamily="49" charset="0"/>
              <a:buChar char="o"/>
            </a:pPr>
            <a:endParaRPr lang="es-AR" sz="2000" dirty="0"/>
          </a:p>
          <a:p>
            <a:r>
              <a:rPr lang="es-AR" b="1" dirty="0" smtClean="0"/>
              <a:t> </a:t>
            </a:r>
            <a:endParaRPr lang="es-AR" sz="1400" b="1" dirty="0">
              <a:solidFill>
                <a:srgbClr val="000000"/>
              </a:solidFill>
              <a:latin typeface="+mj-lt"/>
            </a:endParaRPr>
          </a:p>
          <a:p>
            <a:endParaRPr lang="es-AR" sz="3200" i="1" dirty="0">
              <a:solidFill>
                <a:srgbClr val="000000"/>
              </a:solidFill>
              <a:latin typeface="+mj-lt"/>
            </a:endParaRPr>
          </a:p>
          <a:p>
            <a:pPr marL="514350" indent="-514350">
              <a:buFont typeface="Wingdings" panose="05000000000000000000" pitchFamily="2" charset="2"/>
              <a:buChar char="ü"/>
            </a:pPr>
            <a:endParaRPr lang="es-AR" sz="3200" i="1" dirty="0">
              <a:solidFill>
                <a:srgbClr val="000000"/>
              </a:solidFill>
              <a:latin typeface="+mj-lt"/>
            </a:endParaRPr>
          </a:p>
          <a:p>
            <a:endParaRPr lang="es-AR" sz="3200" b="0" i="1" u="none" strike="noStrike" baseline="0" dirty="0" smtClean="0">
              <a:solidFill>
                <a:srgbClr val="000000"/>
              </a:solidFill>
              <a:latin typeface="+mj-lt"/>
            </a:endParaRPr>
          </a:p>
          <a:p>
            <a:pPr marL="514350" indent="-514350">
              <a:buFont typeface="Wingdings" panose="05000000000000000000" pitchFamily="2" charset="2"/>
              <a:buChar char="ü"/>
            </a:pPr>
            <a:endParaRPr lang="es-AR" sz="3200" b="0" i="1" u="none" strike="noStrike" baseline="0" dirty="0" smtClean="0">
              <a:solidFill>
                <a:srgbClr val="000000"/>
              </a:solidFill>
              <a:latin typeface="+mj-lt"/>
            </a:endParaRPr>
          </a:p>
        </p:txBody>
      </p:sp>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4" name="Marcador de número de diapositiva 3"/>
          <p:cNvSpPr>
            <a:spLocks noGrp="1"/>
          </p:cNvSpPr>
          <p:nvPr>
            <p:ph type="sldNum" sz="quarter" idx="12"/>
          </p:nvPr>
        </p:nvSpPr>
        <p:spPr/>
        <p:txBody>
          <a:bodyPr/>
          <a:lstStyle/>
          <a:p>
            <a:fld id="{FEB392A3-1FE7-46A9-BF0F-AA7F5CADFD58}" type="slidenum">
              <a:rPr lang="es-AR" smtClean="0"/>
              <a:t>35</a:t>
            </a:fld>
            <a:endParaRPr lang="es-AR"/>
          </a:p>
        </p:txBody>
      </p:sp>
    </p:spTree>
    <p:extLst>
      <p:ext uri="{BB962C8B-B14F-4D97-AF65-F5344CB8AC3E}">
        <p14:creationId xmlns:p14="http://schemas.microsoft.com/office/powerpoint/2010/main" val="8693713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2951" y="99165"/>
            <a:ext cx="11310550" cy="931123"/>
          </a:xfrm>
        </p:spPr>
        <p:txBody>
          <a:bodyPr>
            <a:normAutofit/>
          </a:bodyPr>
          <a:lstStyle/>
          <a:p>
            <a:r>
              <a:rPr lang="es-AR" sz="4000" b="1" dirty="0" smtClean="0"/>
              <a:t>Dispositivos Móviles </a:t>
            </a:r>
            <a:r>
              <a:rPr lang="es-AR" sz="4000" b="1" dirty="0"/>
              <a:t>– </a:t>
            </a:r>
            <a:r>
              <a:rPr lang="es-AR" sz="4000" b="1" dirty="0" smtClean="0"/>
              <a:t>HCI – Gestos Apple</a:t>
            </a:r>
            <a:endParaRPr lang="es-AR" sz="4000" b="1" dirty="0"/>
          </a:p>
        </p:txBody>
      </p:sp>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4" name="Marcador de número de diapositiva 3"/>
          <p:cNvSpPr>
            <a:spLocks noGrp="1"/>
          </p:cNvSpPr>
          <p:nvPr>
            <p:ph type="sldNum" sz="quarter" idx="12"/>
          </p:nvPr>
        </p:nvSpPr>
        <p:spPr/>
        <p:txBody>
          <a:bodyPr/>
          <a:lstStyle/>
          <a:p>
            <a:fld id="{FEB392A3-1FE7-46A9-BF0F-AA7F5CADFD58}" type="slidenum">
              <a:rPr lang="es-AR" smtClean="0"/>
              <a:t>36</a:t>
            </a:fld>
            <a:endParaRPr lang="es-AR"/>
          </a:p>
        </p:txBody>
      </p:sp>
      <p:pic>
        <p:nvPicPr>
          <p:cNvPr id="6" name="Imagen 5"/>
          <p:cNvPicPr>
            <a:picLocks noChangeAspect="1"/>
          </p:cNvPicPr>
          <p:nvPr/>
        </p:nvPicPr>
        <p:blipFill>
          <a:blip r:embed="rId2"/>
          <a:stretch>
            <a:fillRect/>
          </a:stretch>
        </p:blipFill>
        <p:spPr>
          <a:xfrm>
            <a:off x="150646" y="1030288"/>
            <a:ext cx="5720766" cy="4837463"/>
          </a:xfrm>
          <a:prstGeom prst="rect">
            <a:avLst/>
          </a:prstGeom>
        </p:spPr>
      </p:pic>
      <p:pic>
        <p:nvPicPr>
          <p:cNvPr id="7" name="Imagen 6"/>
          <p:cNvPicPr>
            <a:picLocks noChangeAspect="1"/>
          </p:cNvPicPr>
          <p:nvPr/>
        </p:nvPicPr>
        <p:blipFill>
          <a:blip r:embed="rId3"/>
          <a:stretch>
            <a:fillRect/>
          </a:stretch>
        </p:blipFill>
        <p:spPr>
          <a:xfrm>
            <a:off x="5688226" y="1030287"/>
            <a:ext cx="6348239" cy="4837463"/>
          </a:xfrm>
          <a:prstGeom prst="rect">
            <a:avLst/>
          </a:prstGeom>
        </p:spPr>
      </p:pic>
    </p:spTree>
    <p:extLst>
      <p:ext uri="{BB962C8B-B14F-4D97-AF65-F5344CB8AC3E}">
        <p14:creationId xmlns:p14="http://schemas.microsoft.com/office/powerpoint/2010/main" val="404134338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2951" y="99165"/>
            <a:ext cx="11310550" cy="931123"/>
          </a:xfrm>
        </p:spPr>
        <p:txBody>
          <a:bodyPr>
            <a:normAutofit/>
          </a:bodyPr>
          <a:lstStyle/>
          <a:p>
            <a:r>
              <a:rPr lang="es-AR" sz="4000" b="1" dirty="0" smtClean="0"/>
              <a:t>Dispositivos Móviles </a:t>
            </a:r>
            <a:r>
              <a:rPr lang="es-AR" sz="4000" b="1" dirty="0"/>
              <a:t>– </a:t>
            </a:r>
            <a:r>
              <a:rPr lang="es-AR" sz="4000" b="1" dirty="0" smtClean="0"/>
              <a:t>HCI</a:t>
            </a:r>
            <a:endParaRPr lang="es-AR" sz="4000" b="1" dirty="0"/>
          </a:p>
        </p:txBody>
      </p:sp>
      <p:sp>
        <p:nvSpPr>
          <p:cNvPr id="5" name="Rectángulo 4"/>
          <p:cNvSpPr/>
          <p:nvPr/>
        </p:nvSpPr>
        <p:spPr>
          <a:xfrm>
            <a:off x="182560" y="1246408"/>
            <a:ext cx="11791406" cy="6432530"/>
          </a:xfrm>
          <a:prstGeom prst="rect">
            <a:avLst/>
          </a:prstGeom>
        </p:spPr>
        <p:txBody>
          <a:bodyPr wrap="square">
            <a:spAutoFit/>
          </a:bodyPr>
          <a:lstStyle/>
          <a:p>
            <a:pPr marL="971550" lvl="1" indent="-514350" fontAlgn="base">
              <a:buFont typeface="Wingdings" panose="05000000000000000000" pitchFamily="2" charset="2"/>
              <a:buChar char="§"/>
            </a:pPr>
            <a:r>
              <a:rPr lang="es-AR" sz="2800" b="1" dirty="0"/>
              <a:t>Interacción persona-computadora.</a:t>
            </a:r>
          </a:p>
          <a:p>
            <a:endParaRPr lang="es-AR" dirty="0"/>
          </a:p>
          <a:p>
            <a:pPr marL="1257300" lvl="2" indent="-342900" fontAlgn="base">
              <a:buFont typeface="Arial" panose="020B0604020202020204" pitchFamily="34" charset="0"/>
              <a:buChar char="•"/>
            </a:pPr>
            <a:r>
              <a:rPr lang="es-AR" sz="2000" b="1" dirty="0"/>
              <a:t>La alta penetración de dispositivos móviles, en particular celulares con líneas activas, hace imprescindible pensar que los mismos constituyen un importante campo para trabajar en diseño, desarrollo, validación de aplicaciones y planificar innovaciones tecnológicas</a:t>
            </a:r>
            <a:r>
              <a:rPr lang="es-AR" sz="2000" b="1" dirty="0" smtClean="0"/>
              <a:t>.</a:t>
            </a:r>
          </a:p>
          <a:p>
            <a:pPr marL="1257300" lvl="2" indent="-342900" fontAlgn="base">
              <a:buFont typeface="Arial" panose="020B0604020202020204" pitchFamily="34" charset="0"/>
              <a:buChar char="•"/>
            </a:pPr>
            <a:endParaRPr lang="es-AR" sz="2000" b="1" dirty="0"/>
          </a:p>
          <a:p>
            <a:pPr marL="1257300" lvl="2" indent="-342900" fontAlgn="base">
              <a:buFont typeface="Arial" panose="020B0604020202020204" pitchFamily="34" charset="0"/>
              <a:buChar char="•"/>
            </a:pPr>
            <a:r>
              <a:rPr lang="es-AR" sz="2000" b="1" dirty="0" smtClean="0"/>
              <a:t>Es importante considerar la HCI para crear una interfaz apropiada</a:t>
            </a:r>
            <a:r>
              <a:rPr lang="es-AR" sz="2000" b="1" dirty="0"/>
              <a:t>.</a:t>
            </a:r>
          </a:p>
          <a:p>
            <a:pPr marL="1257300" lvl="2" indent="-342900" fontAlgn="base">
              <a:buFont typeface="Arial" panose="020B0604020202020204" pitchFamily="34" charset="0"/>
              <a:buChar char="•"/>
            </a:pPr>
            <a:endParaRPr lang="es-AR" sz="2000" b="1" dirty="0" smtClean="0"/>
          </a:p>
          <a:p>
            <a:pPr marL="1257300" lvl="2" indent="-342900" fontAlgn="base">
              <a:buFont typeface="Arial" panose="020B0604020202020204" pitchFamily="34" charset="0"/>
              <a:buChar char="•"/>
            </a:pPr>
            <a:r>
              <a:rPr lang="es-AR" sz="2000" b="1" dirty="0" smtClean="0"/>
              <a:t>Distintos </a:t>
            </a:r>
            <a:r>
              <a:rPr lang="es-AR" sz="2000" b="1" dirty="0"/>
              <a:t>tipos de aplicaciones pueden implementarse en los dispositivos móviles, deberá considerarse antes de decidir el tipo de aplicación a construir las características más convenientes para el dominio en cuestión. </a:t>
            </a:r>
          </a:p>
          <a:p>
            <a:pPr lvl="2" fontAlgn="base"/>
            <a:endParaRPr lang="es-AR" sz="2000" b="1" dirty="0"/>
          </a:p>
          <a:p>
            <a:pPr marL="1714500" lvl="3" indent="-342900" fontAlgn="base">
              <a:buFont typeface="Courier New" panose="02070309020205020404" pitchFamily="49" charset="0"/>
              <a:buChar char="o"/>
            </a:pPr>
            <a:endParaRPr lang="es-AR" sz="2000" dirty="0"/>
          </a:p>
          <a:p>
            <a:r>
              <a:rPr lang="es-AR" b="1" dirty="0" smtClean="0"/>
              <a:t> </a:t>
            </a:r>
            <a:endParaRPr lang="es-AR" sz="1400" b="1" dirty="0">
              <a:solidFill>
                <a:srgbClr val="000000"/>
              </a:solidFill>
              <a:latin typeface="+mj-lt"/>
            </a:endParaRPr>
          </a:p>
          <a:p>
            <a:endParaRPr lang="es-AR" sz="3200" i="1" dirty="0">
              <a:solidFill>
                <a:srgbClr val="000000"/>
              </a:solidFill>
              <a:latin typeface="+mj-lt"/>
            </a:endParaRPr>
          </a:p>
          <a:p>
            <a:pPr marL="514350" indent="-514350">
              <a:buFont typeface="Wingdings" panose="05000000000000000000" pitchFamily="2" charset="2"/>
              <a:buChar char="ü"/>
            </a:pPr>
            <a:endParaRPr lang="es-AR" sz="3200" i="1" dirty="0">
              <a:solidFill>
                <a:srgbClr val="000000"/>
              </a:solidFill>
              <a:latin typeface="+mj-lt"/>
            </a:endParaRPr>
          </a:p>
          <a:p>
            <a:endParaRPr lang="es-AR" sz="3200" b="0" i="1" u="none" strike="noStrike" baseline="0" dirty="0" smtClean="0">
              <a:solidFill>
                <a:srgbClr val="000000"/>
              </a:solidFill>
              <a:latin typeface="+mj-lt"/>
            </a:endParaRPr>
          </a:p>
          <a:p>
            <a:pPr marL="514350" indent="-514350">
              <a:buFont typeface="Wingdings" panose="05000000000000000000" pitchFamily="2" charset="2"/>
              <a:buChar char="ü"/>
            </a:pPr>
            <a:endParaRPr lang="es-AR" sz="3200" b="0" i="1" u="none" strike="noStrike" baseline="0" dirty="0" smtClean="0">
              <a:solidFill>
                <a:srgbClr val="000000"/>
              </a:solidFill>
              <a:latin typeface="+mj-lt"/>
            </a:endParaRPr>
          </a:p>
        </p:txBody>
      </p:sp>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4" name="Marcador de número de diapositiva 3"/>
          <p:cNvSpPr>
            <a:spLocks noGrp="1"/>
          </p:cNvSpPr>
          <p:nvPr>
            <p:ph type="sldNum" sz="quarter" idx="12"/>
          </p:nvPr>
        </p:nvSpPr>
        <p:spPr/>
        <p:txBody>
          <a:bodyPr/>
          <a:lstStyle/>
          <a:p>
            <a:fld id="{FEB392A3-1FE7-46A9-BF0F-AA7F5CADFD58}" type="slidenum">
              <a:rPr lang="es-AR" smtClean="0"/>
              <a:t>37</a:t>
            </a:fld>
            <a:endParaRPr lang="es-AR"/>
          </a:p>
        </p:txBody>
      </p:sp>
    </p:spTree>
    <p:extLst>
      <p:ext uri="{BB962C8B-B14F-4D97-AF65-F5344CB8AC3E}">
        <p14:creationId xmlns:p14="http://schemas.microsoft.com/office/powerpoint/2010/main" val="25340718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2951" y="99165"/>
            <a:ext cx="11310550" cy="931123"/>
          </a:xfrm>
        </p:spPr>
        <p:txBody>
          <a:bodyPr>
            <a:normAutofit/>
          </a:bodyPr>
          <a:lstStyle/>
          <a:p>
            <a:r>
              <a:rPr lang="es-AR" sz="4000" b="1" dirty="0" smtClean="0"/>
              <a:t>Dispositivos Móviles </a:t>
            </a:r>
            <a:r>
              <a:rPr lang="es-AR" sz="4000" b="1" dirty="0"/>
              <a:t>– </a:t>
            </a:r>
            <a:r>
              <a:rPr lang="es-AR" sz="4000" b="1" dirty="0" smtClean="0"/>
              <a:t>Tipos de Aplicaciones Móviles</a:t>
            </a:r>
            <a:endParaRPr lang="es-AR" sz="4000" b="1" dirty="0"/>
          </a:p>
        </p:txBody>
      </p:sp>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4" name="Marcador de número de diapositiva 3"/>
          <p:cNvSpPr>
            <a:spLocks noGrp="1"/>
          </p:cNvSpPr>
          <p:nvPr>
            <p:ph type="sldNum" sz="quarter" idx="12"/>
          </p:nvPr>
        </p:nvSpPr>
        <p:spPr/>
        <p:txBody>
          <a:bodyPr/>
          <a:lstStyle/>
          <a:p>
            <a:fld id="{FEB392A3-1FE7-46A9-BF0F-AA7F5CADFD58}" type="slidenum">
              <a:rPr lang="es-AR" smtClean="0"/>
              <a:t>38</a:t>
            </a:fld>
            <a:endParaRPr lang="es-AR"/>
          </a:p>
        </p:txBody>
      </p:sp>
      <p:sp>
        <p:nvSpPr>
          <p:cNvPr id="9" name="Rectángulo 8"/>
          <p:cNvSpPr/>
          <p:nvPr/>
        </p:nvSpPr>
        <p:spPr>
          <a:xfrm>
            <a:off x="182560" y="1246408"/>
            <a:ext cx="11791406" cy="7417415"/>
          </a:xfrm>
          <a:prstGeom prst="rect">
            <a:avLst/>
          </a:prstGeom>
        </p:spPr>
        <p:txBody>
          <a:bodyPr wrap="square">
            <a:spAutoFit/>
          </a:bodyPr>
          <a:lstStyle/>
          <a:p>
            <a:pPr marL="971550" lvl="1" indent="-514350" fontAlgn="base">
              <a:buFont typeface="Wingdings" panose="05000000000000000000" pitchFamily="2" charset="2"/>
              <a:buChar char="§"/>
            </a:pPr>
            <a:r>
              <a:rPr lang="es-AR" sz="2800" b="1" dirty="0" smtClean="0"/>
              <a:t>Aplicación Nativa</a:t>
            </a:r>
            <a:endParaRPr lang="es-AR" sz="2800" b="1" dirty="0"/>
          </a:p>
          <a:p>
            <a:pPr marL="1257300" lvl="2" indent="-342900" fontAlgn="base">
              <a:buFont typeface="Arial" panose="020B0604020202020204" pitchFamily="34" charset="0"/>
              <a:buChar char="•"/>
            </a:pPr>
            <a:r>
              <a:rPr lang="es-AR" sz="2000" dirty="0"/>
              <a:t>Una aplicación nativa es la que se desarrolla de forma específica para un determinado  sistema operativo, llamado Software </a:t>
            </a:r>
            <a:r>
              <a:rPr lang="es-AR" sz="2000" dirty="0" err="1"/>
              <a:t>Development</a:t>
            </a:r>
            <a:r>
              <a:rPr lang="es-AR" sz="2000" dirty="0"/>
              <a:t> Kit o SDK. </a:t>
            </a:r>
            <a:endParaRPr lang="es-AR" sz="2000" dirty="0" smtClean="0"/>
          </a:p>
          <a:p>
            <a:pPr marL="1257300" lvl="2" indent="-342900" fontAlgn="base">
              <a:buFont typeface="Arial" panose="020B0604020202020204" pitchFamily="34" charset="0"/>
              <a:buChar char="•"/>
            </a:pPr>
            <a:r>
              <a:rPr lang="es-AR" sz="2000" dirty="0" smtClean="0"/>
              <a:t>Cada </a:t>
            </a:r>
            <a:r>
              <a:rPr lang="es-AR" sz="2000" dirty="0"/>
              <a:t>una de las plataformas, </a:t>
            </a:r>
            <a:r>
              <a:rPr lang="es-AR" sz="2000" dirty="0" smtClean="0"/>
              <a:t>Android</a:t>
            </a:r>
            <a:r>
              <a:rPr lang="es-AR" sz="2000" dirty="0"/>
              <a:t>, iOS o Windows </a:t>
            </a:r>
            <a:r>
              <a:rPr lang="es-AR" sz="2000" dirty="0" err="1"/>
              <a:t>Phone</a:t>
            </a:r>
            <a:r>
              <a:rPr lang="es-AR" sz="2000" dirty="0"/>
              <a:t>, tienen un sistema diferente, por lo que si quieres que tu app esté disponible en todas las plataformas se deberán de crear varias apps con el lenguaje del sistema operativo seleccionado</a:t>
            </a:r>
            <a:r>
              <a:rPr lang="es-AR" sz="2000" dirty="0" smtClean="0"/>
              <a:t>. Por ejemplo:</a:t>
            </a:r>
            <a:endParaRPr lang="es-AR" sz="2000" dirty="0"/>
          </a:p>
          <a:p>
            <a:pPr marL="1714500" lvl="3" indent="-342900" fontAlgn="base">
              <a:buFont typeface="Courier New" panose="02070309020205020404" pitchFamily="49" charset="0"/>
              <a:buChar char="o"/>
            </a:pPr>
            <a:r>
              <a:rPr lang="es-AR" sz="2000" dirty="0" smtClean="0"/>
              <a:t>Las </a:t>
            </a:r>
            <a:r>
              <a:rPr lang="es-AR" sz="2000" dirty="0"/>
              <a:t>apps para iOS se desarrollan con lenguaje </a:t>
            </a:r>
            <a:r>
              <a:rPr lang="es-AR" sz="2000" dirty="0" err="1"/>
              <a:t>Objective</a:t>
            </a:r>
            <a:r>
              <a:rPr lang="es-AR" sz="2000" dirty="0"/>
              <a:t>-C</a:t>
            </a:r>
          </a:p>
          <a:p>
            <a:pPr marL="1714500" lvl="3" indent="-342900" fontAlgn="base">
              <a:buFont typeface="Courier New" panose="02070309020205020404" pitchFamily="49" charset="0"/>
              <a:buChar char="o"/>
            </a:pPr>
            <a:r>
              <a:rPr lang="es-AR" sz="2000" dirty="0"/>
              <a:t>Las apps para Android se desarrollan con lenguaje Java</a:t>
            </a:r>
          </a:p>
          <a:p>
            <a:pPr marL="1714500" lvl="3" indent="-342900" fontAlgn="base">
              <a:buFont typeface="Courier New" panose="02070309020205020404" pitchFamily="49" charset="0"/>
              <a:buChar char="o"/>
            </a:pPr>
            <a:r>
              <a:rPr lang="es-AR" sz="2000" dirty="0"/>
              <a:t>Las apps en Windows </a:t>
            </a:r>
            <a:r>
              <a:rPr lang="es-AR" sz="2000" dirty="0" err="1"/>
              <a:t>Phone</a:t>
            </a:r>
            <a:r>
              <a:rPr lang="es-AR" sz="2000" dirty="0"/>
              <a:t> se desarrollan en </a:t>
            </a:r>
            <a:r>
              <a:rPr lang="es-AR" sz="2000" dirty="0" err="1"/>
              <a:t>.</a:t>
            </a:r>
            <a:r>
              <a:rPr lang="es-AR" sz="2000" dirty="0" err="1" smtClean="0"/>
              <a:t>Net</a:t>
            </a:r>
            <a:endParaRPr lang="es-AR" sz="2000" dirty="0" smtClean="0"/>
          </a:p>
          <a:p>
            <a:pPr marL="1257300" lvl="2" indent="-342900" fontAlgn="base">
              <a:buFont typeface="Arial" panose="020B0604020202020204" pitchFamily="34" charset="0"/>
              <a:buChar char="•"/>
            </a:pPr>
            <a:r>
              <a:rPr lang="es-AR" sz="2000" dirty="0" smtClean="0"/>
              <a:t>La </a:t>
            </a:r>
            <a:r>
              <a:rPr lang="es-AR" sz="2000" dirty="0"/>
              <a:t>principal </a:t>
            </a:r>
            <a:r>
              <a:rPr lang="es-AR" sz="2000" dirty="0" smtClean="0"/>
              <a:t>ventaja: posibilidad </a:t>
            </a:r>
            <a:r>
              <a:rPr lang="es-AR" sz="2000" dirty="0"/>
              <a:t>de acceder a todas las características del hardware del móvil: cámara, GPS, agenda, dispositivos de </a:t>
            </a:r>
            <a:r>
              <a:rPr lang="es-AR" sz="2000" dirty="0" smtClean="0"/>
              <a:t>almacenamiento. </a:t>
            </a:r>
            <a:r>
              <a:rPr lang="es-AR" sz="2000" dirty="0"/>
              <a:t>Esto hace que la experiencia del usuario sea mucho más positiva que con otro tipo de </a:t>
            </a:r>
            <a:r>
              <a:rPr lang="es-AR" sz="2000" dirty="0" smtClean="0"/>
              <a:t>apps.</a:t>
            </a:r>
          </a:p>
          <a:p>
            <a:pPr marL="1257300" lvl="2" indent="-342900" fontAlgn="base">
              <a:buFont typeface="Arial" panose="020B0604020202020204" pitchFamily="34" charset="0"/>
              <a:buChar char="•"/>
            </a:pPr>
            <a:r>
              <a:rPr lang="es-AR" sz="2000" dirty="0" smtClean="0"/>
              <a:t>Además </a:t>
            </a:r>
            <a:r>
              <a:rPr lang="es-AR" sz="2000" dirty="0"/>
              <a:t>las aplicaciones nativas no necesitan conexión a internet para que funcionen.</a:t>
            </a:r>
          </a:p>
          <a:p>
            <a:pPr marL="1257300" lvl="2" indent="-342900" fontAlgn="base">
              <a:buFont typeface="Arial" panose="020B0604020202020204" pitchFamily="34" charset="0"/>
              <a:buChar char="•"/>
            </a:pPr>
            <a:r>
              <a:rPr lang="es-AR" sz="2000" dirty="0" smtClean="0"/>
              <a:t>La </a:t>
            </a:r>
            <a:r>
              <a:rPr lang="es-AR" sz="2000" dirty="0"/>
              <a:t>descarga e instalación de estas apps se realiza siempre a través de las tiendas de aplicaciones (app store de los fabricantes). Esto facilita el proceso de marketing y promoción y que es vital para dar visibilidad a una </a:t>
            </a:r>
            <a:r>
              <a:rPr lang="es-AR" sz="2000" dirty="0" smtClean="0"/>
              <a:t>app.</a:t>
            </a:r>
          </a:p>
          <a:p>
            <a:pPr lvl="3" fontAlgn="base"/>
            <a:endParaRPr lang="es-AR" sz="2000" dirty="0"/>
          </a:p>
          <a:p>
            <a:endParaRPr lang="es-AR" sz="3200" i="1" dirty="0">
              <a:solidFill>
                <a:srgbClr val="000000"/>
              </a:solidFill>
              <a:latin typeface="+mj-lt"/>
            </a:endParaRPr>
          </a:p>
          <a:p>
            <a:pPr marL="514350" indent="-514350">
              <a:buFont typeface="Wingdings" panose="05000000000000000000" pitchFamily="2" charset="2"/>
              <a:buChar char="ü"/>
            </a:pPr>
            <a:endParaRPr lang="es-AR" sz="3200" i="1" dirty="0">
              <a:solidFill>
                <a:srgbClr val="000000"/>
              </a:solidFill>
              <a:latin typeface="+mj-lt"/>
            </a:endParaRPr>
          </a:p>
          <a:p>
            <a:endParaRPr lang="es-AR" sz="3200" b="0" i="1" u="none" strike="noStrike" baseline="0" dirty="0" smtClean="0">
              <a:solidFill>
                <a:srgbClr val="000000"/>
              </a:solidFill>
              <a:latin typeface="+mj-lt"/>
            </a:endParaRPr>
          </a:p>
          <a:p>
            <a:pPr marL="514350" indent="-514350">
              <a:buFont typeface="Wingdings" panose="05000000000000000000" pitchFamily="2" charset="2"/>
              <a:buChar char="ü"/>
            </a:pPr>
            <a:endParaRPr lang="es-AR" sz="3200" b="0" i="1" u="none" strike="noStrike" baseline="0" dirty="0" smtClean="0">
              <a:solidFill>
                <a:srgbClr val="000000"/>
              </a:solidFill>
              <a:latin typeface="+mj-lt"/>
            </a:endParaRPr>
          </a:p>
        </p:txBody>
      </p:sp>
    </p:spTree>
    <p:extLst>
      <p:ext uri="{BB962C8B-B14F-4D97-AF65-F5344CB8AC3E}">
        <p14:creationId xmlns:p14="http://schemas.microsoft.com/office/powerpoint/2010/main" val="335987416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2951" y="99165"/>
            <a:ext cx="11310550" cy="931123"/>
          </a:xfrm>
        </p:spPr>
        <p:txBody>
          <a:bodyPr>
            <a:normAutofit/>
          </a:bodyPr>
          <a:lstStyle/>
          <a:p>
            <a:r>
              <a:rPr lang="es-AR" sz="4000" b="1" dirty="0" smtClean="0"/>
              <a:t>Dispositivos Móviles </a:t>
            </a:r>
            <a:r>
              <a:rPr lang="es-AR" sz="4000" b="1" dirty="0"/>
              <a:t>– </a:t>
            </a:r>
            <a:r>
              <a:rPr lang="es-AR" sz="4000" b="1" dirty="0" smtClean="0"/>
              <a:t>Tipos de Aplicaciones Móviles</a:t>
            </a:r>
            <a:endParaRPr lang="es-AR" sz="4000" b="1" dirty="0"/>
          </a:p>
        </p:txBody>
      </p:sp>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4" name="Marcador de número de diapositiva 3"/>
          <p:cNvSpPr>
            <a:spLocks noGrp="1"/>
          </p:cNvSpPr>
          <p:nvPr>
            <p:ph type="sldNum" sz="quarter" idx="12"/>
          </p:nvPr>
        </p:nvSpPr>
        <p:spPr/>
        <p:txBody>
          <a:bodyPr/>
          <a:lstStyle/>
          <a:p>
            <a:fld id="{FEB392A3-1FE7-46A9-BF0F-AA7F5CADFD58}" type="slidenum">
              <a:rPr lang="es-AR" smtClean="0"/>
              <a:t>39</a:t>
            </a:fld>
            <a:endParaRPr lang="es-AR"/>
          </a:p>
        </p:txBody>
      </p:sp>
      <p:sp>
        <p:nvSpPr>
          <p:cNvPr id="9" name="Rectángulo 8"/>
          <p:cNvSpPr/>
          <p:nvPr/>
        </p:nvSpPr>
        <p:spPr>
          <a:xfrm>
            <a:off x="182560" y="1246408"/>
            <a:ext cx="11791406" cy="2800767"/>
          </a:xfrm>
          <a:prstGeom prst="rect">
            <a:avLst/>
          </a:prstGeom>
        </p:spPr>
        <p:txBody>
          <a:bodyPr wrap="square">
            <a:spAutoFit/>
          </a:bodyPr>
          <a:lstStyle/>
          <a:p>
            <a:pPr marL="971550" lvl="1" indent="-514350" fontAlgn="base">
              <a:buFont typeface="Wingdings" panose="05000000000000000000" pitchFamily="2" charset="2"/>
              <a:buChar char="§"/>
            </a:pPr>
            <a:r>
              <a:rPr lang="es-AR" sz="2800" b="1" dirty="0" smtClean="0"/>
              <a:t>Aplicación Nativa</a:t>
            </a:r>
            <a:endParaRPr lang="es-AR" sz="2800" b="1" dirty="0"/>
          </a:p>
          <a:p>
            <a:pPr lvl="3" fontAlgn="base"/>
            <a:endParaRPr lang="es-AR" sz="2000" dirty="0"/>
          </a:p>
          <a:p>
            <a:endParaRPr lang="es-AR" sz="3200" i="1" dirty="0">
              <a:solidFill>
                <a:srgbClr val="000000"/>
              </a:solidFill>
              <a:latin typeface="+mj-lt"/>
            </a:endParaRPr>
          </a:p>
          <a:p>
            <a:pPr marL="514350" indent="-514350">
              <a:buFont typeface="Wingdings" panose="05000000000000000000" pitchFamily="2" charset="2"/>
              <a:buChar char="ü"/>
            </a:pPr>
            <a:endParaRPr lang="es-AR" sz="3200" i="1" dirty="0">
              <a:solidFill>
                <a:srgbClr val="000000"/>
              </a:solidFill>
              <a:latin typeface="+mj-lt"/>
            </a:endParaRPr>
          </a:p>
          <a:p>
            <a:endParaRPr lang="es-AR" sz="3200" b="0" i="1" u="none" strike="noStrike" baseline="0" dirty="0" smtClean="0">
              <a:solidFill>
                <a:srgbClr val="000000"/>
              </a:solidFill>
              <a:latin typeface="+mj-lt"/>
            </a:endParaRPr>
          </a:p>
          <a:p>
            <a:pPr marL="514350" indent="-514350">
              <a:buFont typeface="Wingdings" panose="05000000000000000000" pitchFamily="2" charset="2"/>
              <a:buChar char="ü"/>
            </a:pPr>
            <a:endParaRPr lang="es-AR" sz="3200" b="0" i="1" u="none" strike="noStrike" baseline="0" dirty="0" smtClean="0">
              <a:solidFill>
                <a:srgbClr val="000000"/>
              </a:solidFill>
              <a:latin typeface="+mj-lt"/>
            </a:endParaRPr>
          </a:p>
        </p:txBody>
      </p:sp>
      <p:pic>
        <p:nvPicPr>
          <p:cNvPr id="6" name="image03.png"/>
          <p:cNvPicPr/>
          <p:nvPr/>
        </p:nvPicPr>
        <p:blipFill>
          <a:blip r:embed="rId2"/>
          <a:srcRect/>
          <a:stretch>
            <a:fillRect/>
          </a:stretch>
        </p:blipFill>
        <p:spPr>
          <a:xfrm>
            <a:off x="1225297" y="1983522"/>
            <a:ext cx="5943600" cy="2514600"/>
          </a:xfrm>
          <a:prstGeom prst="rect">
            <a:avLst/>
          </a:prstGeom>
          <a:ln/>
        </p:spPr>
      </p:pic>
    </p:spTree>
    <p:extLst>
      <p:ext uri="{BB962C8B-B14F-4D97-AF65-F5344CB8AC3E}">
        <p14:creationId xmlns:p14="http://schemas.microsoft.com/office/powerpoint/2010/main" val="11554336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2951" y="99165"/>
            <a:ext cx="11310550" cy="931123"/>
          </a:xfrm>
        </p:spPr>
        <p:txBody>
          <a:bodyPr>
            <a:normAutofit/>
          </a:bodyPr>
          <a:lstStyle/>
          <a:p>
            <a:r>
              <a:rPr lang="es-AR" sz="4000" b="1" dirty="0" smtClean="0"/>
              <a:t>Dispositivos </a:t>
            </a:r>
            <a:r>
              <a:rPr lang="es-AR" sz="4000" b="1" dirty="0"/>
              <a:t>Móviles – Características</a:t>
            </a:r>
          </a:p>
        </p:txBody>
      </p:sp>
      <p:sp>
        <p:nvSpPr>
          <p:cNvPr id="10" name="Rectángulo 9"/>
          <p:cNvSpPr/>
          <p:nvPr/>
        </p:nvSpPr>
        <p:spPr>
          <a:xfrm>
            <a:off x="130629" y="1303932"/>
            <a:ext cx="11791406" cy="4524315"/>
          </a:xfrm>
          <a:prstGeom prst="rect">
            <a:avLst/>
          </a:prstGeom>
        </p:spPr>
        <p:txBody>
          <a:bodyPr wrap="square">
            <a:spAutoFit/>
          </a:bodyPr>
          <a:lstStyle/>
          <a:p>
            <a:r>
              <a:rPr lang="es-AR" sz="3200" u="sng" dirty="0" smtClean="0">
                <a:solidFill>
                  <a:srgbClr val="000000"/>
                </a:solidFill>
                <a:latin typeface="+mj-lt"/>
              </a:rPr>
              <a:t>4 </a:t>
            </a:r>
            <a:r>
              <a:rPr lang="es-AR" sz="3200" u="sng" dirty="0">
                <a:solidFill>
                  <a:srgbClr val="000000"/>
                </a:solidFill>
                <a:latin typeface="+mj-lt"/>
              </a:rPr>
              <a:t>características que los definen</a:t>
            </a:r>
            <a:r>
              <a:rPr lang="es-AR" sz="3200" dirty="0" smtClean="0">
                <a:solidFill>
                  <a:srgbClr val="000000"/>
                </a:solidFill>
                <a:latin typeface="+mj-lt"/>
              </a:rPr>
              <a:t>:</a:t>
            </a:r>
          </a:p>
          <a:p>
            <a:endParaRPr lang="es-AR" sz="3200" dirty="0" smtClean="0">
              <a:solidFill>
                <a:srgbClr val="000000"/>
              </a:solidFill>
              <a:latin typeface="+mj-lt"/>
            </a:endParaRPr>
          </a:p>
          <a:p>
            <a:pPr marL="971550" lvl="1" indent="-514350">
              <a:buAutoNum type="arabicParenR"/>
            </a:pPr>
            <a:r>
              <a:rPr lang="es-AR" sz="3200" dirty="0" smtClean="0">
                <a:solidFill>
                  <a:srgbClr val="000000"/>
                </a:solidFill>
                <a:latin typeface="+mj-lt"/>
              </a:rPr>
              <a:t>Movilidad</a:t>
            </a:r>
          </a:p>
          <a:p>
            <a:pPr marL="971550" lvl="1" indent="-514350">
              <a:buAutoNum type="arabicParenR"/>
            </a:pPr>
            <a:r>
              <a:rPr lang="es-AR" sz="3200" dirty="0" smtClean="0">
                <a:solidFill>
                  <a:srgbClr val="000000"/>
                </a:solidFill>
                <a:latin typeface="+mj-lt"/>
              </a:rPr>
              <a:t>Tamaño </a:t>
            </a:r>
            <a:r>
              <a:rPr lang="es-AR" sz="3200" dirty="0">
                <a:solidFill>
                  <a:srgbClr val="000000"/>
                </a:solidFill>
                <a:latin typeface="+mj-lt"/>
              </a:rPr>
              <a:t>reducido </a:t>
            </a:r>
            <a:endParaRPr lang="es-AR" sz="3200" dirty="0" smtClean="0">
              <a:solidFill>
                <a:srgbClr val="000000"/>
              </a:solidFill>
              <a:latin typeface="+mj-lt"/>
            </a:endParaRPr>
          </a:p>
          <a:p>
            <a:pPr marL="971550" lvl="1" indent="-514350">
              <a:buAutoNum type="arabicParenR"/>
            </a:pPr>
            <a:r>
              <a:rPr lang="es-AR" sz="3200" dirty="0">
                <a:solidFill>
                  <a:srgbClr val="000000"/>
                </a:solidFill>
                <a:latin typeface="+mj-lt"/>
              </a:rPr>
              <a:t>C</a:t>
            </a:r>
            <a:r>
              <a:rPr lang="es-AR" sz="3200" dirty="0" smtClean="0">
                <a:solidFill>
                  <a:srgbClr val="000000"/>
                </a:solidFill>
                <a:latin typeface="+mj-lt"/>
              </a:rPr>
              <a:t>omunicación inalámbrica</a:t>
            </a:r>
          </a:p>
          <a:p>
            <a:pPr lvl="1"/>
            <a:r>
              <a:rPr lang="es-AR" sz="3200" dirty="0" smtClean="0">
                <a:solidFill>
                  <a:srgbClr val="000000"/>
                </a:solidFill>
                <a:latin typeface="+mj-lt"/>
              </a:rPr>
              <a:t>4</a:t>
            </a:r>
            <a:r>
              <a:rPr lang="es-AR" sz="3200" dirty="0">
                <a:solidFill>
                  <a:srgbClr val="000000"/>
                </a:solidFill>
                <a:latin typeface="+mj-lt"/>
              </a:rPr>
              <a:t>) </a:t>
            </a:r>
            <a:r>
              <a:rPr lang="es-AR" sz="3200" dirty="0" smtClean="0">
                <a:solidFill>
                  <a:srgbClr val="000000"/>
                </a:solidFill>
                <a:latin typeface="+mj-lt"/>
              </a:rPr>
              <a:t> Interacción </a:t>
            </a:r>
            <a:r>
              <a:rPr lang="es-AR" sz="3200" dirty="0">
                <a:solidFill>
                  <a:srgbClr val="000000"/>
                </a:solidFill>
                <a:latin typeface="+mj-lt"/>
              </a:rPr>
              <a:t>con las personas</a:t>
            </a:r>
          </a:p>
          <a:p>
            <a:pPr marL="514350" indent="-514350">
              <a:buFont typeface="Wingdings" panose="05000000000000000000" pitchFamily="2" charset="2"/>
              <a:buChar char="ü"/>
            </a:pPr>
            <a:endParaRPr lang="es-AR" sz="3200" i="1" dirty="0">
              <a:solidFill>
                <a:srgbClr val="000000"/>
              </a:solidFill>
              <a:latin typeface="+mj-lt"/>
            </a:endParaRPr>
          </a:p>
          <a:p>
            <a:endParaRPr lang="es-AR" sz="3200" b="0" i="1" u="none" strike="noStrike" baseline="0" dirty="0" smtClean="0">
              <a:solidFill>
                <a:srgbClr val="000000"/>
              </a:solidFill>
              <a:latin typeface="+mj-lt"/>
            </a:endParaRPr>
          </a:p>
          <a:p>
            <a:pPr marL="514350" indent="-514350">
              <a:buFont typeface="Wingdings" panose="05000000000000000000" pitchFamily="2" charset="2"/>
              <a:buChar char="ü"/>
            </a:pPr>
            <a:endParaRPr lang="es-AR" sz="3200" b="0" i="1" u="none" strike="noStrike" baseline="0" dirty="0" smtClean="0">
              <a:solidFill>
                <a:srgbClr val="000000"/>
              </a:solidFill>
              <a:latin typeface="+mj-lt"/>
            </a:endParaRPr>
          </a:p>
        </p:txBody>
      </p:sp>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4" name="Marcador de número de diapositiva 3"/>
          <p:cNvSpPr>
            <a:spLocks noGrp="1"/>
          </p:cNvSpPr>
          <p:nvPr>
            <p:ph type="sldNum" sz="quarter" idx="12"/>
          </p:nvPr>
        </p:nvSpPr>
        <p:spPr/>
        <p:txBody>
          <a:bodyPr/>
          <a:lstStyle/>
          <a:p>
            <a:fld id="{FEB392A3-1FE7-46A9-BF0F-AA7F5CADFD58}" type="slidenum">
              <a:rPr lang="es-AR" smtClean="0"/>
              <a:t>4</a:t>
            </a:fld>
            <a:endParaRPr lang="es-AR"/>
          </a:p>
        </p:txBody>
      </p:sp>
    </p:spTree>
    <p:extLst>
      <p:ext uri="{BB962C8B-B14F-4D97-AF65-F5344CB8AC3E}">
        <p14:creationId xmlns:p14="http://schemas.microsoft.com/office/powerpoint/2010/main" val="178253740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2951" y="99165"/>
            <a:ext cx="11310550" cy="931123"/>
          </a:xfrm>
        </p:spPr>
        <p:txBody>
          <a:bodyPr>
            <a:normAutofit/>
          </a:bodyPr>
          <a:lstStyle/>
          <a:p>
            <a:r>
              <a:rPr lang="es-AR" sz="4000" b="1" dirty="0" smtClean="0"/>
              <a:t>Dispositivos Móviles </a:t>
            </a:r>
            <a:r>
              <a:rPr lang="es-AR" sz="4000" b="1" dirty="0"/>
              <a:t>– </a:t>
            </a:r>
            <a:r>
              <a:rPr lang="es-AR" sz="4000" b="1" dirty="0" smtClean="0"/>
              <a:t>Tipos de Aplicaciones Móviles</a:t>
            </a:r>
            <a:endParaRPr lang="es-AR" sz="4000" b="1" dirty="0"/>
          </a:p>
        </p:txBody>
      </p:sp>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4" name="Marcador de número de diapositiva 3"/>
          <p:cNvSpPr>
            <a:spLocks noGrp="1"/>
          </p:cNvSpPr>
          <p:nvPr>
            <p:ph type="sldNum" sz="quarter" idx="12"/>
          </p:nvPr>
        </p:nvSpPr>
        <p:spPr/>
        <p:txBody>
          <a:bodyPr/>
          <a:lstStyle/>
          <a:p>
            <a:fld id="{FEB392A3-1FE7-46A9-BF0F-AA7F5CADFD58}" type="slidenum">
              <a:rPr lang="es-AR" smtClean="0"/>
              <a:t>40</a:t>
            </a:fld>
            <a:endParaRPr lang="es-AR"/>
          </a:p>
        </p:txBody>
      </p:sp>
      <p:sp>
        <p:nvSpPr>
          <p:cNvPr id="9" name="Rectángulo 8"/>
          <p:cNvSpPr/>
          <p:nvPr/>
        </p:nvSpPr>
        <p:spPr>
          <a:xfrm>
            <a:off x="182560" y="1246408"/>
            <a:ext cx="11791406" cy="6001643"/>
          </a:xfrm>
          <a:prstGeom prst="rect">
            <a:avLst/>
          </a:prstGeom>
        </p:spPr>
        <p:txBody>
          <a:bodyPr wrap="square">
            <a:spAutoFit/>
          </a:bodyPr>
          <a:lstStyle/>
          <a:p>
            <a:pPr marL="971550" lvl="1" indent="-514350" fontAlgn="base">
              <a:buFont typeface="Wingdings" panose="05000000000000000000" pitchFamily="2" charset="2"/>
              <a:buChar char="§"/>
            </a:pPr>
            <a:r>
              <a:rPr lang="es-AR" sz="2800" b="1" dirty="0" smtClean="0"/>
              <a:t>Aplicación Web App</a:t>
            </a:r>
            <a:endParaRPr lang="es-AR" sz="2800" b="1" dirty="0"/>
          </a:p>
          <a:p>
            <a:pPr marL="1257300" lvl="2" indent="-342900" fontAlgn="base">
              <a:buFont typeface="Arial" panose="020B0604020202020204" pitchFamily="34" charset="0"/>
              <a:buChar char="•"/>
            </a:pPr>
            <a:r>
              <a:rPr lang="es-AR" sz="2000" b="1" dirty="0" smtClean="0"/>
              <a:t>Una aplicación web o </a:t>
            </a:r>
            <a:r>
              <a:rPr lang="es-AR" sz="2000" b="1" dirty="0" err="1" smtClean="0"/>
              <a:t>webapp</a:t>
            </a:r>
            <a:r>
              <a:rPr lang="es-AR" sz="2000" b="1" dirty="0" smtClean="0"/>
              <a:t> es la desarrollada con lenguajes muy conocidos por los programadores, como es el HTML5, </a:t>
            </a:r>
            <a:r>
              <a:rPr lang="es-AR" sz="2000" b="1" dirty="0" err="1" smtClean="0"/>
              <a:t>Javascript</a:t>
            </a:r>
            <a:r>
              <a:rPr lang="es-AR" sz="2000" b="1" dirty="0" smtClean="0"/>
              <a:t> y CSS3. </a:t>
            </a:r>
          </a:p>
          <a:p>
            <a:pPr marL="1257300" lvl="2" indent="-342900" fontAlgn="base">
              <a:buFont typeface="Arial" panose="020B0604020202020204" pitchFamily="34" charset="0"/>
              <a:buChar char="•"/>
            </a:pPr>
            <a:r>
              <a:rPr lang="es-AR" sz="2000" dirty="0" smtClean="0"/>
              <a:t>La </a:t>
            </a:r>
            <a:r>
              <a:rPr lang="es-AR" sz="2000" dirty="0"/>
              <a:t>principal ventaja con respecto a la </a:t>
            </a:r>
            <a:r>
              <a:rPr lang="es-AR" sz="2000" dirty="0" smtClean="0"/>
              <a:t>nativa </a:t>
            </a:r>
            <a:r>
              <a:rPr lang="es-AR" sz="2000" dirty="0"/>
              <a:t>es la posibilidad de programar independiente del sistema operativo en el que se usará la aplicación. De esta forma se pueden ejecutar en diferentes dispositivos sin tener que crear varias </a:t>
            </a:r>
            <a:r>
              <a:rPr lang="es-AR" sz="2000" dirty="0" smtClean="0"/>
              <a:t>aplicaciones.</a:t>
            </a:r>
            <a:endParaRPr lang="es-AR" sz="2000" dirty="0"/>
          </a:p>
          <a:p>
            <a:pPr marL="1257300" lvl="2" indent="-342900" fontAlgn="base">
              <a:buFont typeface="Arial" panose="020B0604020202020204" pitchFamily="34" charset="0"/>
              <a:buChar char="•"/>
            </a:pPr>
            <a:r>
              <a:rPr lang="es-AR" sz="2000" b="1" dirty="0" smtClean="0"/>
              <a:t>Las </a:t>
            </a:r>
            <a:r>
              <a:rPr lang="es-AR" sz="2000" b="1" dirty="0"/>
              <a:t>aplicaciones web se ejecutan dentro del propio navegador web del dispositivo a través de una URL. </a:t>
            </a:r>
            <a:r>
              <a:rPr lang="es-AR" sz="2000" dirty="0"/>
              <a:t>Por ejemplo en Safari, si se trata de la plataforma iOS. </a:t>
            </a:r>
            <a:endParaRPr lang="es-AR" sz="2000" dirty="0" smtClean="0"/>
          </a:p>
          <a:p>
            <a:pPr marL="1257300" lvl="2" indent="-342900" fontAlgn="base">
              <a:buFont typeface="Arial" panose="020B0604020202020204" pitchFamily="34" charset="0"/>
              <a:buChar char="•"/>
            </a:pPr>
            <a:r>
              <a:rPr lang="es-AR" sz="2000" dirty="0" smtClean="0"/>
              <a:t>El </a:t>
            </a:r>
            <a:r>
              <a:rPr lang="es-AR" sz="2000" dirty="0"/>
              <a:t>contenido se adapta a la pantalla adquiriendo un aspecto de navegación </a:t>
            </a:r>
            <a:r>
              <a:rPr lang="es-AR" sz="2000" dirty="0" smtClean="0"/>
              <a:t>APP.</a:t>
            </a:r>
          </a:p>
          <a:p>
            <a:pPr marL="1257300" lvl="2" indent="-342900" fontAlgn="base">
              <a:buFont typeface="Arial" panose="020B0604020202020204" pitchFamily="34" charset="0"/>
              <a:buChar char="•"/>
            </a:pPr>
            <a:r>
              <a:rPr lang="es-AR" sz="2000" dirty="0" smtClean="0"/>
              <a:t>¿</a:t>
            </a:r>
            <a:r>
              <a:rPr lang="es-AR" sz="2000" dirty="0"/>
              <a:t>Puede considerarse esto una APP? En realidad la gran diferencia con una aplicación nativa es que no necesita instalación por lo que no pueden estar visibles en app store y la promoción y comercialización debe realizarse de forma independiente. </a:t>
            </a:r>
            <a:endParaRPr lang="es-AR" sz="2000" dirty="0" smtClean="0"/>
          </a:p>
          <a:p>
            <a:pPr marL="1257300" lvl="2" indent="-342900" fontAlgn="base">
              <a:buFont typeface="Arial" panose="020B0604020202020204" pitchFamily="34" charset="0"/>
              <a:buChar char="•"/>
            </a:pPr>
            <a:r>
              <a:rPr lang="es-AR" sz="2000" dirty="0" smtClean="0"/>
              <a:t>Las </a:t>
            </a:r>
            <a:r>
              <a:rPr lang="es-AR" sz="2000" dirty="0"/>
              <a:t>apps web móviles son siempre una buena opción si nuestro objetivo es adaptar la web a formato </a:t>
            </a:r>
            <a:r>
              <a:rPr lang="es-AR" sz="2000" dirty="0" smtClean="0"/>
              <a:t>móvil  o no se dispone de presupuesto para desarrollar app para cada S.O.</a:t>
            </a:r>
            <a:endParaRPr lang="es-AR" sz="2000" dirty="0"/>
          </a:p>
          <a:p>
            <a:pPr marL="514350" indent="-514350">
              <a:buFont typeface="Wingdings" panose="05000000000000000000" pitchFamily="2" charset="2"/>
              <a:buChar char="ü"/>
            </a:pPr>
            <a:endParaRPr lang="es-AR" sz="3200" i="1" dirty="0">
              <a:solidFill>
                <a:srgbClr val="000000"/>
              </a:solidFill>
              <a:latin typeface="+mj-lt"/>
            </a:endParaRPr>
          </a:p>
          <a:p>
            <a:endParaRPr lang="es-AR" sz="3200" b="0" i="1" u="none" strike="noStrike" baseline="0" dirty="0" smtClean="0">
              <a:solidFill>
                <a:srgbClr val="000000"/>
              </a:solidFill>
              <a:latin typeface="+mj-lt"/>
            </a:endParaRPr>
          </a:p>
          <a:p>
            <a:pPr marL="514350" indent="-514350">
              <a:buFont typeface="Wingdings" panose="05000000000000000000" pitchFamily="2" charset="2"/>
              <a:buChar char="ü"/>
            </a:pPr>
            <a:endParaRPr lang="es-AR" sz="3200" b="0" i="1" u="none" strike="noStrike" baseline="0" dirty="0" smtClean="0">
              <a:solidFill>
                <a:srgbClr val="000000"/>
              </a:solidFill>
              <a:latin typeface="+mj-lt"/>
            </a:endParaRPr>
          </a:p>
        </p:txBody>
      </p:sp>
    </p:spTree>
    <p:extLst>
      <p:ext uri="{BB962C8B-B14F-4D97-AF65-F5344CB8AC3E}">
        <p14:creationId xmlns:p14="http://schemas.microsoft.com/office/powerpoint/2010/main" val="146791441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2951" y="99165"/>
            <a:ext cx="11310550" cy="931123"/>
          </a:xfrm>
        </p:spPr>
        <p:txBody>
          <a:bodyPr>
            <a:normAutofit/>
          </a:bodyPr>
          <a:lstStyle/>
          <a:p>
            <a:r>
              <a:rPr lang="es-AR" sz="4000" b="1" dirty="0" smtClean="0"/>
              <a:t>Dispositivos Móviles </a:t>
            </a:r>
            <a:r>
              <a:rPr lang="es-AR" sz="4000" b="1" dirty="0"/>
              <a:t>– </a:t>
            </a:r>
            <a:r>
              <a:rPr lang="es-AR" sz="4000" b="1" dirty="0" smtClean="0"/>
              <a:t>Tipos de Aplicaciones Móviles</a:t>
            </a:r>
            <a:endParaRPr lang="es-AR" sz="4000" b="1" dirty="0"/>
          </a:p>
        </p:txBody>
      </p:sp>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4" name="Marcador de número de diapositiva 3"/>
          <p:cNvSpPr>
            <a:spLocks noGrp="1"/>
          </p:cNvSpPr>
          <p:nvPr>
            <p:ph type="sldNum" sz="quarter" idx="12"/>
          </p:nvPr>
        </p:nvSpPr>
        <p:spPr/>
        <p:txBody>
          <a:bodyPr/>
          <a:lstStyle/>
          <a:p>
            <a:fld id="{FEB392A3-1FE7-46A9-BF0F-AA7F5CADFD58}" type="slidenum">
              <a:rPr lang="es-AR" smtClean="0"/>
              <a:t>41</a:t>
            </a:fld>
            <a:endParaRPr lang="es-AR"/>
          </a:p>
        </p:txBody>
      </p:sp>
      <p:sp>
        <p:nvSpPr>
          <p:cNvPr id="9" name="Rectángulo 8"/>
          <p:cNvSpPr/>
          <p:nvPr/>
        </p:nvSpPr>
        <p:spPr>
          <a:xfrm>
            <a:off x="182560" y="1246408"/>
            <a:ext cx="11791406" cy="2985433"/>
          </a:xfrm>
          <a:prstGeom prst="rect">
            <a:avLst/>
          </a:prstGeom>
        </p:spPr>
        <p:txBody>
          <a:bodyPr wrap="square">
            <a:spAutoFit/>
          </a:bodyPr>
          <a:lstStyle/>
          <a:p>
            <a:pPr marL="971550" lvl="1" indent="-514350" fontAlgn="base">
              <a:buFont typeface="Wingdings" panose="05000000000000000000" pitchFamily="2" charset="2"/>
              <a:buChar char="§"/>
            </a:pPr>
            <a:r>
              <a:rPr lang="es-AR" sz="2800" b="1" dirty="0" smtClean="0"/>
              <a:t>Aplicación Web App</a:t>
            </a:r>
            <a:endParaRPr lang="es-AR" sz="2800" b="1" dirty="0"/>
          </a:p>
          <a:p>
            <a:pPr marL="514350" indent="-514350">
              <a:buFont typeface="Wingdings" panose="05000000000000000000" pitchFamily="2" charset="2"/>
              <a:buChar char="ü"/>
            </a:pPr>
            <a:endParaRPr lang="es-AR" sz="3200" i="1" dirty="0" smtClean="0">
              <a:solidFill>
                <a:srgbClr val="000000"/>
              </a:solidFill>
              <a:latin typeface="+mj-lt"/>
            </a:endParaRPr>
          </a:p>
          <a:p>
            <a:pPr marL="514350" indent="-514350">
              <a:buFont typeface="Wingdings" panose="05000000000000000000" pitchFamily="2" charset="2"/>
              <a:buChar char="ü"/>
            </a:pPr>
            <a:endParaRPr lang="es-AR" sz="3200" i="1" dirty="0">
              <a:solidFill>
                <a:srgbClr val="000000"/>
              </a:solidFill>
              <a:latin typeface="+mj-lt"/>
            </a:endParaRPr>
          </a:p>
          <a:p>
            <a:pPr marL="514350" indent="-514350">
              <a:buFont typeface="Wingdings" panose="05000000000000000000" pitchFamily="2" charset="2"/>
              <a:buChar char="ü"/>
            </a:pPr>
            <a:endParaRPr lang="es-AR" sz="3200" i="1" dirty="0">
              <a:solidFill>
                <a:srgbClr val="000000"/>
              </a:solidFill>
              <a:latin typeface="+mj-lt"/>
            </a:endParaRPr>
          </a:p>
          <a:p>
            <a:endParaRPr lang="es-AR" sz="3200" b="0" i="1" u="none" strike="noStrike" baseline="0" dirty="0" smtClean="0">
              <a:solidFill>
                <a:srgbClr val="000000"/>
              </a:solidFill>
              <a:latin typeface="+mj-lt"/>
            </a:endParaRPr>
          </a:p>
          <a:p>
            <a:pPr marL="514350" indent="-514350">
              <a:buFont typeface="Wingdings" panose="05000000000000000000" pitchFamily="2" charset="2"/>
              <a:buChar char="ü"/>
            </a:pPr>
            <a:endParaRPr lang="es-AR" sz="3200" b="0" i="1" u="none" strike="noStrike" baseline="0" dirty="0" smtClean="0">
              <a:solidFill>
                <a:srgbClr val="000000"/>
              </a:solidFill>
              <a:latin typeface="+mj-lt"/>
            </a:endParaRPr>
          </a:p>
        </p:txBody>
      </p:sp>
      <p:pic>
        <p:nvPicPr>
          <p:cNvPr id="6" name="image05.png"/>
          <p:cNvPicPr/>
          <p:nvPr/>
        </p:nvPicPr>
        <p:blipFill>
          <a:blip r:embed="rId2"/>
          <a:srcRect/>
          <a:stretch>
            <a:fillRect/>
          </a:stretch>
        </p:blipFill>
        <p:spPr>
          <a:xfrm>
            <a:off x="1222992" y="1869908"/>
            <a:ext cx="6068145" cy="3415966"/>
          </a:xfrm>
          <a:prstGeom prst="rect">
            <a:avLst/>
          </a:prstGeom>
          <a:ln/>
        </p:spPr>
      </p:pic>
    </p:spTree>
    <p:extLst>
      <p:ext uri="{BB962C8B-B14F-4D97-AF65-F5344CB8AC3E}">
        <p14:creationId xmlns:p14="http://schemas.microsoft.com/office/powerpoint/2010/main" val="32855752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2951" y="99165"/>
            <a:ext cx="11310550" cy="931123"/>
          </a:xfrm>
        </p:spPr>
        <p:txBody>
          <a:bodyPr>
            <a:normAutofit/>
          </a:bodyPr>
          <a:lstStyle/>
          <a:p>
            <a:r>
              <a:rPr lang="es-AR" sz="4000" b="1" dirty="0" smtClean="0"/>
              <a:t>Dispositivos Móviles </a:t>
            </a:r>
            <a:r>
              <a:rPr lang="es-AR" sz="4000" b="1" dirty="0"/>
              <a:t>– </a:t>
            </a:r>
            <a:r>
              <a:rPr lang="es-AR" sz="4000" b="1" dirty="0" smtClean="0"/>
              <a:t>Tipos de Aplicaciones Móviles</a:t>
            </a:r>
            <a:endParaRPr lang="es-AR" sz="4000" b="1" dirty="0"/>
          </a:p>
        </p:txBody>
      </p:sp>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4" name="Marcador de número de diapositiva 3"/>
          <p:cNvSpPr>
            <a:spLocks noGrp="1"/>
          </p:cNvSpPr>
          <p:nvPr>
            <p:ph type="sldNum" sz="quarter" idx="12"/>
          </p:nvPr>
        </p:nvSpPr>
        <p:spPr/>
        <p:txBody>
          <a:bodyPr/>
          <a:lstStyle/>
          <a:p>
            <a:fld id="{FEB392A3-1FE7-46A9-BF0F-AA7F5CADFD58}" type="slidenum">
              <a:rPr lang="es-AR" smtClean="0"/>
              <a:t>42</a:t>
            </a:fld>
            <a:endParaRPr lang="es-AR"/>
          </a:p>
        </p:txBody>
      </p:sp>
      <p:sp>
        <p:nvSpPr>
          <p:cNvPr id="9" name="Rectángulo 8"/>
          <p:cNvSpPr/>
          <p:nvPr/>
        </p:nvSpPr>
        <p:spPr>
          <a:xfrm>
            <a:off x="182560" y="1246408"/>
            <a:ext cx="11791406" cy="3170099"/>
          </a:xfrm>
          <a:prstGeom prst="rect">
            <a:avLst/>
          </a:prstGeom>
        </p:spPr>
        <p:txBody>
          <a:bodyPr wrap="square">
            <a:spAutoFit/>
          </a:bodyPr>
          <a:lstStyle/>
          <a:p>
            <a:pPr marL="971550" lvl="1" indent="-514350" fontAlgn="base">
              <a:buFont typeface="Wingdings" panose="05000000000000000000" pitchFamily="2" charset="2"/>
              <a:buChar char="§"/>
            </a:pPr>
            <a:r>
              <a:rPr lang="es-AR" sz="2800" b="1" dirty="0" smtClean="0"/>
              <a:t>Aplicación Web App Nativa (Híbridas)</a:t>
            </a:r>
            <a:endParaRPr lang="es-AR" sz="2800" b="1" dirty="0"/>
          </a:p>
          <a:p>
            <a:pPr marL="1257300" lvl="2" indent="-342900" fontAlgn="base">
              <a:buFont typeface="Arial" panose="020B0604020202020204" pitchFamily="34" charset="0"/>
              <a:buChar char="•"/>
            </a:pPr>
            <a:r>
              <a:rPr lang="es-AR" sz="2000" dirty="0" smtClean="0"/>
              <a:t>Es </a:t>
            </a:r>
            <a:r>
              <a:rPr lang="es-AR" sz="2000" dirty="0"/>
              <a:t>u</a:t>
            </a:r>
            <a:r>
              <a:rPr lang="es-AR" sz="2000" dirty="0" smtClean="0"/>
              <a:t>na </a:t>
            </a:r>
            <a:r>
              <a:rPr lang="es-AR" sz="2000" dirty="0"/>
              <a:t>aplicación </a:t>
            </a:r>
            <a:r>
              <a:rPr lang="es-AR" sz="2000" b="1" dirty="0" smtClean="0"/>
              <a:t>híbrida</a:t>
            </a:r>
            <a:r>
              <a:rPr lang="es-AR" sz="2000" dirty="0" smtClean="0"/>
              <a:t>,  </a:t>
            </a:r>
            <a:r>
              <a:rPr lang="es-AR" sz="2000" dirty="0"/>
              <a:t>es una combinación de </a:t>
            </a:r>
            <a:r>
              <a:rPr lang="es-AR" sz="2000" dirty="0" smtClean="0"/>
              <a:t>aplicación nativa y web app.</a:t>
            </a:r>
          </a:p>
          <a:p>
            <a:pPr marL="1257300" lvl="2" indent="-342900" fontAlgn="base">
              <a:buFont typeface="Arial" panose="020B0604020202020204" pitchFamily="34" charset="0"/>
              <a:buChar char="•"/>
            </a:pPr>
            <a:r>
              <a:rPr lang="es-AR" sz="2000" dirty="0" smtClean="0"/>
              <a:t>Se </a:t>
            </a:r>
            <a:r>
              <a:rPr lang="es-AR" sz="2000" dirty="0"/>
              <a:t>podría decir que recoge lo mejor de cada una de ellas. </a:t>
            </a:r>
            <a:endParaRPr lang="es-AR" sz="2000" dirty="0" smtClean="0"/>
          </a:p>
          <a:p>
            <a:pPr marL="1257300" lvl="2" indent="-342900" fontAlgn="base">
              <a:buFont typeface="Arial" panose="020B0604020202020204" pitchFamily="34" charset="0"/>
              <a:buChar char="•"/>
            </a:pPr>
            <a:r>
              <a:rPr lang="es-AR" sz="2000" dirty="0" smtClean="0"/>
              <a:t>Las </a:t>
            </a:r>
            <a:r>
              <a:rPr lang="es-AR" sz="2000" dirty="0"/>
              <a:t>apps híbridas se desarrollan con lenguajes propios de las </a:t>
            </a:r>
            <a:r>
              <a:rPr lang="es-AR" sz="2000" dirty="0" err="1"/>
              <a:t>webabpp</a:t>
            </a:r>
            <a:r>
              <a:rPr lang="es-AR" sz="2000" dirty="0"/>
              <a:t>, es decir, </a:t>
            </a:r>
            <a:r>
              <a:rPr lang="es-AR" sz="2000" dirty="0" smtClean="0"/>
              <a:t>HTML5, </a:t>
            </a:r>
            <a:r>
              <a:rPr lang="es-AR" sz="2000" dirty="0" err="1"/>
              <a:t>Javascript</a:t>
            </a:r>
            <a:r>
              <a:rPr lang="es-AR" sz="2000" dirty="0"/>
              <a:t> y </a:t>
            </a:r>
            <a:r>
              <a:rPr lang="es-AR" sz="2000" dirty="0" smtClean="0"/>
              <a:t>CSS3 </a:t>
            </a:r>
            <a:r>
              <a:rPr lang="es-AR" sz="2000" dirty="0"/>
              <a:t>por lo que permite su uso en diferentes plataformas, pero también dan la posibilidad de acceder a gran parte de las características del hardware del dispositivo. </a:t>
            </a:r>
            <a:endParaRPr lang="es-AR" sz="2000" dirty="0" smtClean="0"/>
          </a:p>
          <a:p>
            <a:pPr marL="1257300" lvl="2" indent="-342900" fontAlgn="base">
              <a:buFont typeface="Arial" panose="020B0604020202020204" pitchFamily="34" charset="0"/>
              <a:buChar char="•"/>
            </a:pPr>
            <a:r>
              <a:rPr lang="es-AR" sz="2000" dirty="0" smtClean="0"/>
              <a:t>La </a:t>
            </a:r>
            <a:r>
              <a:rPr lang="es-AR" sz="2000" dirty="0"/>
              <a:t>principal ventaja es que a pesar de estar desarrollada con </a:t>
            </a:r>
            <a:r>
              <a:rPr lang="es-AR" sz="2000" dirty="0" smtClean="0"/>
              <a:t>HTML5, </a:t>
            </a:r>
            <a:r>
              <a:rPr lang="es-AR" sz="2000" dirty="0"/>
              <a:t>Java o </a:t>
            </a:r>
            <a:r>
              <a:rPr lang="es-AR" sz="2000" dirty="0" smtClean="0"/>
              <a:t>CSS3, </a:t>
            </a:r>
            <a:r>
              <a:rPr lang="es-AR" sz="2000" dirty="0"/>
              <a:t>es posible agrupar los códigos y distribuirla en app store.</a:t>
            </a:r>
          </a:p>
          <a:p>
            <a:pPr marL="514350" indent="-514350">
              <a:buFont typeface="Wingdings" panose="05000000000000000000" pitchFamily="2" charset="2"/>
              <a:buChar char="ü"/>
            </a:pPr>
            <a:endParaRPr lang="es-AR" sz="3200" b="0" i="1" u="none" strike="noStrike" baseline="0" dirty="0" smtClean="0">
              <a:solidFill>
                <a:srgbClr val="000000"/>
              </a:solidFill>
              <a:latin typeface="+mj-lt"/>
            </a:endParaRPr>
          </a:p>
        </p:txBody>
      </p:sp>
      <p:pic>
        <p:nvPicPr>
          <p:cNvPr id="5" name="Imagen 4"/>
          <p:cNvPicPr>
            <a:picLocks noChangeAspect="1"/>
          </p:cNvPicPr>
          <p:nvPr/>
        </p:nvPicPr>
        <p:blipFill>
          <a:blip r:embed="rId2"/>
          <a:stretch>
            <a:fillRect/>
          </a:stretch>
        </p:blipFill>
        <p:spPr>
          <a:xfrm>
            <a:off x="5511465" y="3709091"/>
            <a:ext cx="6600324" cy="2615630"/>
          </a:xfrm>
          <a:prstGeom prst="rect">
            <a:avLst/>
          </a:prstGeom>
        </p:spPr>
      </p:pic>
      <p:sp>
        <p:nvSpPr>
          <p:cNvPr id="6" name="Rectángulo 5"/>
          <p:cNvSpPr/>
          <p:nvPr/>
        </p:nvSpPr>
        <p:spPr>
          <a:xfrm>
            <a:off x="182560" y="3960818"/>
            <a:ext cx="5271756" cy="3046988"/>
          </a:xfrm>
          <a:prstGeom prst="rect">
            <a:avLst/>
          </a:prstGeom>
        </p:spPr>
        <p:txBody>
          <a:bodyPr wrap="square">
            <a:spAutoFit/>
          </a:bodyPr>
          <a:lstStyle/>
          <a:p>
            <a:pPr marL="1257300" lvl="2" indent="-342900" fontAlgn="base">
              <a:buFont typeface="Arial" panose="020B0604020202020204" pitchFamily="34" charset="0"/>
              <a:buChar char="•"/>
            </a:pPr>
            <a:r>
              <a:rPr lang="es-AR" sz="2000" b="1" dirty="0" err="1"/>
              <a:t>PhoneGap</a:t>
            </a:r>
            <a:r>
              <a:rPr lang="es-AR" sz="2000" dirty="0"/>
              <a:t> es uno de los </a:t>
            </a:r>
            <a:r>
              <a:rPr lang="es-AR" sz="2000" dirty="0" err="1"/>
              <a:t>frameworks</a:t>
            </a:r>
            <a:r>
              <a:rPr lang="es-AR" sz="2000" dirty="0"/>
              <a:t> más utilizados por los programadores para el desarrollo multiplataforma de </a:t>
            </a:r>
            <a:r>
              <a:rPr lang="es-AR" sz="2000" dirty="0" smtClean="0"/>
              <a:t>aplicaciones </a:t>
            </a:r>
            <a:r>
              <a:rPr lang="es-AR" sz="2000" dirty="0"/>
              <a:t>híbridas. </a:t>
            </a:r>
            <a:endParaRPr lang="es-AR" sz="2000" dirty="0" smtClean="0"/>
          </a:p>
          <a:p>
            <a:pPr marL="1257300" lvl="2" indent="-342900" fontAlgn="base">
              <a:buFont typeface="Arial" panose="020B0604020202020204" pitchFamily="34" charset="0"/>
              <a:buChar char="•"/>
            </a:pPr>
            <a:r>
              <a:rPr lang="es-AR" sz="2000" dirty="0"/>
              <a:t>Otro ejemplo de herramienta para desarrollar apps híbridas es </a:t>
            </a:r>
            <a:r>
              <a:rPr lang="es-AR" sz="2000" b="1" dirty="0" err="1" smtClean="0"/>
              <a:t>Cordova</a:t>
            </a:r>
            <a:r>
              <a:rPr lang="es-AR" sz="2000" dirty="0" smtClean="0"/>
              <a:t>.</a:t>
            </a:r>
            <a:endParaRPr lang="es-AR" sz="2000" dirty="0"/>
          </a:p>
          <a:p>
            <a:pPr marL="1257300" lvl="2" indent="-342900" fontAlgn="base">
              <a:buFont typeface="Arial" panose="020B0604020202020204" pitchFamily="34" charset="0"/>
              <a:buChar char="•"/>
            </a:pPr>
            <a:endParaRPr lang="es-AR" sz="2000" dirty="0"/>
          </a:p>
          <a:p>
            <a:endParaRPr lang="es-AR" sz="3200" i="1" dirty="0">
              <a:solidFill>
                <a:srgbClr val="000000"/>
              </a:solidFill>
            </a:endParaRPr>
          </a:p>
        </p:txBody>
      </p:sp>
    </p:spTree>
    <p:extLst>
      <p:ext uri="{BB962C8B-B14F-4D97-AF65-F5344CB8AC3E}">
        <p14:creationId xmlns:p14="http://schemas.microsoft.com/office/powerpoint/2010/main" val="57429263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2951" y="99165"/>
            <a:ext cx="11310550" cy="931123"/>
          </a:xfrm>
        </p:spPr>
        <p:txBody>
          <a:bodyPr>
            <a:normAutofit/>
          </a:bodyPr>
          <a:lstStyle/>
          <a:p>
            <a:r>
              <a:rPr lang="es-AR" sz="4000" b="1" dirty="0" smtClean="0"/>
              <a:t>Dispositivos Móviles </a:t>
            </a:r>
            <a:r>
              <a:rPr lang="es-AR" sz="4000" b="1" dirty="0"/>
              <a:t>– </a:t>
            </a:r>
            <a:r>
              <a:rPr lang="es-AR" sz="4000" b="1" dirty="0" smtClean="0"/>
              <a:t>Tipos de Aplicaciones Móviles</a:t>
            </a:r>
            <a:endParaRPr lang="es-AR" sz="4000" b="1" dirty="0"/>
          </a:p>
        </p:txBody>
      </p:sp>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4" name="Marcador de número de diapositiva 3"/>
          <p:cNvSpPr>
            <a:spLocks noGrp="1"/>
          </p:cNvSpPr>
          <p:nvPr>
            <p:ph type="sldNum" sz="quarter" idx="12"/>
          </p:nvPr>
        </p:nvSpPr>
        <p:spPr/>
        <p:txBody>
          <a:bodyPr/>
          <a:lstStyle/>
          <a:p>
            <a:fld id="{FEB392A3-1FE7-46A9-BF0F-AA7F5CADFD58}" type="slidenum">
              <a:rPr lang="es-AR" smtClean="0"/>
              <a:t>43</a:t>
            </a:fld>
            <a:endParaRPr lang="es-AR"/>
          </a:p>
        </p:txBody>
      </p:sp>
      <p:sp>
        <p:nvSpPr>
          <p:cNvPr id="9" name="Rectángulo 8"/>
          <p:cNvSpPr/>
          <p:nvPr/>
        </p:nvSpPr>
        <p:spPr>
          <a:xfrm>
            <a:off x="182560" y="1246408"/>
            <a:ext cx="11791406" cy="1015663"/>
          </a:xfrm>
          <a:prstGeom prst="rect">
            <a:avLst/>
          </a:prstGeom>
        </p:spPr>
        <p:txBody>
          <a:bodyPr wrap="square">
            <a:spAutoFit/>
          </a:bodyPr>
          <a:lstStyle/>
          <a:p>
            <a:pPr marL="971550" lvl="1" indent="-514350" fontAlgn="base">
              <a:buFont typeface="Wingdings" panose="05000000000000000000" pitchFamily="2" charset="2"/>
              <a:buChar char="§"/>
            </a:pPr>
            <a:r>
              <a:rPr lang="es-AR" sz="2800" b="1" dirty="0" smtClean="0"/>
              <a:t>Aplicación Web App Nativa (Híbridas)</a:t>
            </a:r>
            <a:endParaRPr lang="es-AR" sz="2800" b="1" dirty="0"/>
          </a:p>
          <a:p>
            <a:pPr marL="514350" indent="-514350">
              <a:buFont typeface="Wingdings" panose="05000000000000000000" pitchFamily="2" charset="2"/>
              <a:buChar char="ü"/>
            </a:pPr>
            <a:endParaRPr lang="es-AR" sz="3200" b="0" i="1" u="none" strike="noStrike" baseline="0" dirty="0" smtClean="0">
              <a:solidFill>
                <a:srgbClr val="000000"/>
              </a:solidFill>
              <a:latin typeface="+mj-lt"/>
            </a:endParaRPr>
          </a:p>
        </p:txBody>
      </p:sp>
      <p:pic>
        <p:nvPicPr>
          <p:cNvPr id="8" name="image04.png"/>
          <p:cNvPicPr/>
          <p:nvPr/>
        </p:nvPicPr>
        <p:blipFill>
          <a:blip r:embed="rId2"/>
          <a:srcRect/>
          <a:stretch>
            <a:fillRect/>
          </a:stretch>
        </p:blipFill>
        <p:spPr>
          <a:xfrm>
            <a:off x="1183105" y="1986028"/>
            <a:ext cx="5987716" cy="2521804"/>
          </a:xfrm>
          <a:prstGeom prst="rect">
            <a:avLst/>
          </a:prstGeom>
          <a:ln/>
        </p:spPr>
      </p:pic>
    </p:spTree>
    <p:extLst>
      <p:ext uri="{BB962C8B-B14F-4D97-AF65-F5344CB8AC3E}">
        <p14:creationId xmlns:p14="http://schemas.microsoft.com/office/powerpoint/2010/main" val="390982855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2951" y="99165"/>
            <a:ext cx="11310550" cy="931123"/>
          </a:xfrm>
        </p:spPr>
        <p:txBody>
          <a:bodyPr>
            <a:normAutofit/>
          </a:bodyPr>
          <a:lstStyle/>
          <a:p>
            <a:r>
              <a:rPr lang="es-AR" sz="4000" b="1" dirty="0" smtClean="0"/>
              <a:t>Dispositivos Móviles </a:t>
            </a:r>
            <a:r>
              <a:rPr lang="es-AR" sz="4000" b="1" dirty="0"/>
              <a:t>– </a:t>
            </a:r>
            <a:r>
              <a:rPr lang="es-AR" sz="4000" b="1" dirty="0" smtClean="0"/>
              <a:t>Tipos de Aplicaciones Móviles</a:t>
            </a:r>
            <a:endParaRPr lang="es-AR" sz="4000" b="1" dirty="0"/>
          </a:p>
        </p:txBody>
      </p:sp>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4" name="Marcador de número de diapositiva 3"/>
          <p:cNvSpPr>
            <a:spLocks noGrp="1"/>
          </p:cNvSpPr>
          <p:nvPr>
            <p:ph type="sldNum" sz="quarter" idx="12"/>
          </p:nvPr>
        </p:nvSpPr>
        <p:spPr/>
        <p:txBody>
          <a:bodyPr/>
          <a:lstStyle/>
          <a:p>
            <a:fld id="{FEB392A3-1FE7-46A9-BF0F-AA7F5CADFD58}" type="slidenum">
              <a:rPr lang="es-AR" smtClean="0"/>
              <a:t>44</a:t>
            </a:fld>
            <a:endParaRPr lang="es-AR"/>
          </a:p>
        </p:txBody>
      </p:sp>
      <p:sp>
        <p:nvSpPr>
          <p:cNvPr id="9" name="Rectángulo 8"/>
          <p:cNvSpPr/>
          <p:nvPr/>
        </p:nvSpPr>
        <p:spPr>
          <a:xfrm>
            <a:off x="182560" y="1246408"/>
            <a:ext cx="11791406" cy="7325082"/>
          </a:xfrm>
          <a:prstGeom prst="rect">
            <a:avLst/>
          </a:prstGeom>
        </p:spPr>
        <p:txBody>
          <a:bodyPr wrap="square">
            <a:spAutoFit/>
          </a:bodyPr>
          <a:lstStyle/>
          <a:p>
            <a:pPr marL="971550" lvl="1" indent="-514350" fontAlgn="base">
              <a:buFont typeface="Wingdings" panose="05000000000000000000" pitchFamily="2" charset="2"/>
              <a:buChar char="§"/>
            </a:pPr>
            <a:r>
              <a:rPr lang="es-AR" sz="2800" b="1" dirty="0" smtClean="0"/>
              <a:t>Web App</a:t>
            </a:r>
            <a:endParaRPr lang="es-AR" sz="2800" b="1" dirty="0"/>
          </a:p>
          <a:p>
            <a:pPr marL="1257300" lvl="2" indent="-342900" fontAlgn="base">
              <a:buFont typeface="Arial" panose="020B0604020202020204" pitchFamily="34" charset="0"/>
              <a:buChar char="•"/>
            </a:pPr>
            <a:r>
              <a:rPr lang="es-AR" sz="2000" dirty="0" smtClean="0"/>
              <a:t>Negocios </a:t>
            </a:r>
            <a:r>
              <a:rPr lang="es-AR" sz="2000" dirty="0"/>
              <a:t>y datos en el </a:t>
            </a:r>
            <a:r>
              <a:rPr lang="es-AR" sz="2000" dirty="0" smtClean="0"/>
              <a:t>servidor</a:t>
            </a:r>
          </a:p>
          <a:p>
            <a:pPr marL="1257300" lvl="2" indent="-342900" fontAlgn="base">
              <a:buFont typeface="Arial" panose="020B0604020202020204" pitchFamily="34" charset="0"/>
              <a:buChar char="•"/>
            </a:pPr>
            <a:r>
              <a:rPr lang="es-AR" sz="2000" dirty="0" smtClean="0"/>
              <a:t>Siempre conectada</a:t>
            </a:r>
          </a:p>
          <a:p>
            <a:pPr marL="1257300" lvl="2" indent="-342900" fontAlgn="base">
              <a:buFont typeface="Arial" panose="020B0604020202020204" pitchFamily="34" charset="0"/>
              <a:buChar char="•"/>
            </a:pPr>
            <a:r>
              <a:rPr lang="es-AR" sz="2000" dirty="0" smtClean="0"/>
              <a:t>Procesa principalmente en </a:t>
            </a:r>
            <a:r>
              <a:rPr lang="es-AR" sz="2000" dirty="0"/>
              <a:t>el </a:t>
            </a:r>
            <a:r>
              <a:rPr lang="es-AR" sz="2000" dirty="0" smtClean="0"/>
              <a:t>servidor</a:t>
            </a:r>
          </a:p>
          <a:p>
            <a:pPr marL="971550" lvl="1" indent="-514350" fontAlgn="base">
              <a:buFont typeface="Wingdings" panose="05000000000000000000" pitchFamily="2" charset="2"/>
              <a:buChar char="§"/>
            </a:pPr>
            <a:r>
              <a:rPr lang="es-AR" sz="2800" b="1" dirty="0" err="1" smtClean="0"/>
              <a:t>Rich</a:t>
            </a:r>
            <a:r>
              <a:rPr lang="es-AR" sz="2800" b="1" dirty="0" smtClean="0"/>
              <a:t> </a:t>
            </a:r>
            <a:r>
              <a:rPr lang="es-AR" sz="2800" b="1" dirty="0" err="1" smtClean="0"/>
              <a:t>Client</a:t>
            </a:r>
            <a:r>
              <a:rPr lang="es-AR" sz="2800" b="1" dirty="0" smtClean="0"/>
              <a:t> (Aplicación </a:t>
            </a:r>
            <a:r>
              <a:rPr lang="es-AR" sz="2800" b="1" dirty="0"/>
              <a:t>Nativa)</a:t>
            </a:r>
          </a:p>
          <a:p>
            <a:pPr marL="1257300" lvl="2" indent="-342900" fontAlgn="base">
              <a:buFont typeface="Arial" panose="020B0604020202020204" pitchFamily="34" charset="0"/>
              <a:buChar char="•"/>
            </a:pPr>
            <a:r>
              <a:rPr lang="es-AR" sz="2000" dirty="0"/>
              <a:t>Negocios y datos en el dispositivo</a:t>
            </a:r>
          </a:p>
          <a:p>
            <a:pPr marL="1257300" lvl="2" indent="-342900" fontAlgn="base">
              <a:buFont typeface="Arial" panose="020B0604020202020204" pitchFamily="34" charset="0"/>
              <a:buChar char="•"/>
            </a:pPr>
            <a:r>
              <a:rPr lang="es-AR" sz="2000" dirty="0"/>
              <a:t>Procesamiento local</a:t>
            </a:r>
          </a:p>
          <a:p>
            <a:pPr marL="1257300" lvl="2" indent="-342900" fontAlgn="base">
              <a:buFont typeface="Arial" panose="020B0604020202020204" pitchFamily="34" charset="0"/>
              <a:buChar char="•"/>
            </a:pPr>
            <a:r>
              <a:rPr lang="es-AR" sz="2000" dirty="0"/>
              <a:t>Trabajo ocasionalmente conectado</a:t>
            </a:r>
          </a:p>
          <a:p>
            <a:pPr marL="1257300" lvl="2" indent="-342900" fontAlgn="base">
              <a:buFont typeface="Arial" panose="020B0604020202020204" pitchFamily="34" charset="0"/>
              <a:buChar char="•"/>
            </a:pPr>
            <a:r>
              <a:rPr lang="es-AR" sz="2000" dirty="0"/>
              <a:t>Compleja de instalar y </a:t>
            </a:r>
            <a:r>
              <a:rPr lang="es-AR" sz="2000" dirty="0" smtClean="0"/>
              <a:t>mantener</a:t>
            </a:r>
          </a:p>
          <a:p>
            <a:pPr marL="1257300" lvl="2" indent="-342900" fontAlgn="base">
              <a:buFont typeface="Arial" panose="020B0604020202020204" pitchFamily="34" charset="0"/>
              <a:buChar char="•"/>
            </a:pPr>
            <a:r>
              <a:rPr lang="es-AR" sz="2000" dirty="0" smtClean="0"/>
              <a:t>Acceso al hardware</a:t>
            </a:r>
            <a:endParaRPr lang="es-AR" sz="2000" dirty="0"/>
          </a:p>
          <a:p>
            <a:pPr marL="971550" lvl="1" indent="-514350" fontAlgn="base">
              <a:buFont typeface="Wingdings" panose="05000000000000000000" pitchFamily="2" charset="2"/>
              <a:buChar char="§"/>
            </a:pPr>
            <a:r>
              <a:rPr lang="es-AR" sz="2800" b="1" dirty="0" smtClean="0"/>
              <a:t>RIA </a:t>
            </a:r>
            <a:r>
              <a:rPr lang="es-AR" sz="2800" b="1" dirty="0" err="1" smtClean="0"/>
              <a:t>Rich</a:t>
            </a:r>
            <a:r>
              <a:rPr lang="es-AR" sz="2800" b="1" dirty="0" smtClean="0"/>
              <a:t> Internet </a:t>
            </a:r>
            <a:r>
              <a:rPr lang="es-AR" sz="2800" b="1" dirty="0" err="1" smtClean="0"/>
              <a:t>Aplication</a:t>
            </a:r>
            <a:r>
              <a:rPr lang="es-AR" sz="2800" b="1" dirty="0" smtClean="0"/>
              <a:t>(Web App Nativa)</a:t>
            </a:r>
            <a:endParaRPr lang="es-AR" sz="2800" b="1" dirty="0"/>
          </a:p>
          <a:p>
            <a:pPr marL="1257300" lvl="2" indent="-342900" fontAlgn="base">
              <a:buFont typeface="Arial" panose="020B0604020202020204" pitchFamily="34" charset="0"/>
              <a:buChar char="•"/>
            </a:pPr>
            <a:r>
              <a:rPr lang="es-AR" sz="2000" dirty="0" smtClean="0"/>
              <a:t>Interfaz </a:t>
            </a:r>
            <a:r>
              <a:rPr lang="es-AR" sz="2000" dirty="0"/>
              <a:t>de usuario rica</a:t>
            </a:r>
          </a:p>
          <a:p>
            <a:pPr marL="1257300" lvl="2" indent="-342900" fontAlgn="base">
              <a:buFont typeface="Arial" panose="020B0604020202020204" pitchFamily="34" charset="0"/>
              <a:buChar char="•"/>
            </a:pPr>
            <a:r>
              <a:rPr lang="es-AR" sz="2000" dirty="0" smtClean="0"/>
              <a:t>Solo </a:t>
            </a:r>
            <a:r>
              <a:rPr lang="es-AR" sz="2000" dirty="0"/>
              <a:t>acceso limitado a recursos locales</a:t>
            </a:r>
          </a:p>
          <a:p>
            <a:pPr marL="1257300" lvl="2" indent="-342900" fontAlgn="base">
              <a:buFont typeface="Arial" panose="020B0604020202020204" pitchFamily="34" charset="0"/>
              <a:buChar char="•"/>
            </a:pPr>
            <a:r>
              <a:rPr lang="es-AR" sz="2000" dirty="0" smtClean="0"/>
              <a:t>Portable </a:t>
            </a:r>
            <a:r>
              <a:rPr lang="es-AR" sz="2000" dirty="0"/>
              <a:t>a otras </a:t>
            </a:r>
            <a:r>
              <a:rPr lang="es-AR" sz="2000" dirty="0" smtClean="0"/>
              <a:t>plataformas </a:t>
            </a:r>
            <a:r>
              <a:rPr lang="es-AR" sz="2000" dirty="0" smtClean="0">
                <a:sym typeface="Wingdings" panose="05000000000000000000" pitchFamily="2" charset="2"/>
              </a:rPr>
              <a:t> Portabilidad</a:t>
            </a:r>
            <a:r>
              <a:rPr lang="es-AR" sz="2000" dirty="0" smtClean="0"/>
              <a:t> </a:t>
            </a:r>
            <a:endParaRPr lang="es-AR" sz="2000" dirty="0"/>
          </a:p>
          <a:p>
            <a:pPr marL="1257300" lvl="2" indent="-342900" fontAlgn="base">
              <a:buFont typeface="Arial" panose="020B0604020202020204" pitchFamily="34" charset="0"/>
              <a:buChar char="•"/>
            </a:pPr>
            <a:r>
              <a:rPr lang="es-AR" sz="2000" dirty="0" smtClean="0"/>
              <a:t>Emulan </a:t>
            </a:r>
            <a:r>
              <a:rPr lang="es-AR" sz="2000" dirty="0"/>
              <a:t>aplicaciones </a:t>
            </a:r>
            <a:r>
              <a:rPr lang="es-AR" sz="2000" dirty="0" smtClean="0"/>
              <a:t>nativas</a:t>
            </a:r>
            <a:endParaRPr lang="es-AR" sz="2000" dirty="0"/>
          </a:p>
          <a:p>
            <a:r>
              <a:rPr lang="es-AR" b="1" dirty="0" smtClean="0"/>
              <a:t> </a:t>
            </a:r>
            <a:endParaRPr lang="es-AR" sz="1400" b="1" dirty="0">
              <a:solidFill>
                <a:srgbClr val="000000"/>
              </a:solidFill>
              <a:latin typeface="+mj-lt"/>
            </a:endParaRPr>
          </a:p>
          <a:p>
            <a:endParaRPr lang="es-AR" sz="3200" i="1" dirty="0">
              <a:solidFill>
                <a:srgbClr val="000000"/>
              </a:solidFill>
              <a:latin typeface="+mj-lt"/>
            </a:endParaRPr>
          </a:p>
          <a:p>
            <a:pPr marL="514350" indent="-514350">
              <a:buFont typeface="Wingdings" panose="05000000000000000000" pitchFamily="2" charset="2"/>
              <a:buChar char="ü"/>
            </a:pPr>
            <a:endParaRPr lang="es-AR" sz="3200" i="1" dirty="0">
              <a:solidFill>
                <a:srgbClr val="000000"/>
              </a:solidFill>
              <a:latin typeface="+mj-lt"/>
            </a:endParaRPr>
          </a:p>
          <a:p>
            <a:endParaRPr lang="es-AR" sz="3200" b="0" i="1" u="none" strike="noStrike" baseline="0" dirty="0" smtClean="0">
              <a:solidFill>
                <a:srgbClr val="000000"/>
              </a:solidFill>
              <a:latin typeface="+mj-lt"/>
            </a:endParaRPr>
          </a:p>
          <a:p>
            <a:pPr marL="514350" indent="-514350">
              <a:buFont typeface="Wingdings" panose="05000000000000000000" pitchFamily="2" charset="2"/>
              <a:buChar char="ü"/>
            </a:pPr>
            <a:endParaRPr lang="es-AR" sz="3200" b="0" i="1" u="none" strike="noStrike" baseline="0" dirty="0" smtClean="0">
              <a:solidFill>
                <a:srgbClr val="000000"/>
              </a:solidFill>
              <a:latin typeface="+mj-lt"/>
            </a:endParaRPr>
          </a:p>
        </p:txBody>
      </p:sp>
    </p:spTree>
    <p:extLst>
      <p:ext uri="{BB962C8B-B14F-4D97-AF65-F5344CB8AC3E}">
        <p14:creationId xmlns:p14="http://schemas.microsoft.com/office/powerpoint/2010/main" val="15666048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2951" y="99165"/>
            <a:ext cx="11310550" cy="931123"/>
          </a:xfrm>
        </p:spPr>
        <p:txBody>
          <a:bodyPr>
            <a:normAutofit/>
          </a:bodyPr>
          <a:lstStyle/>
          <a:p>
            <a:r>
              <a:rPr lang="es-AR" sz="4000" b="1" dirty="0" smtClean="0"/>
              <a:t>Dispositivos Móviles </a:t>
            </a:r>
            <a:r>
              <a:rPr lang="es-AR" sz="4000" b="1" dirty="0"/>
              <a:t>– </a:t>
            </a:r>
            <a:r>
              <a:rPr lang="es-AR" sz="4000" b="1" dirty="0" smtClean="0"/>
              <a:t>Tipos de Aplicaciones Móviles</a:t>
            </a:r>
            <a:endParaRPr lang="es-AR" sz="4000" b="1" dirty="0"/>
          </a:p>
        </p:txBody>
      </p:sp>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4" name="Marcador de número de diapositiva 3"/>
          <p:cNvSpPr>
            <a:spLocks noGrp="1"/>
          </p:cNvSpPr>
          <p:nvPr>
            <p:ph type="sldNum" sz="quarter" idx="12"/>
          </p:nvPr>
        </p:nvSpPr>
        <p:spPr/>
        <p:txBody>
          <a:bodyPr/>
          <a:lstStyle/>
          <a:p>
            <a:fld id="{FEB392A3-1FE7-46A9-BF0F-AA7F5CADFD58}" type="slidenum">
              <a:rPr lang="es-AR" smtClean="0"/>
              <a:t>45</a:t>
            </a:fld>
            <a:endParaRPr lang="es-AR"/>
          </a:p>
        </p:txBody>
      </p:sp>
      <p:sp>
        <p:nvSpPr>
          <p:cNvPr id="9" name="Rectángulo 8"/>
          <p:cNvSpPr/>
          <p:nvPr/>
        </p:nvSpPr>
        <p:spPr>
          <a:xfrm>
            <a:off x="182560" y="1246408"/>
            <a:ext cx="11791406" cy="2339102"/>
          </a:xfrm>
          <a:prstGeom prst="rect">
            <a:avLst/>
          </a:prstGeom>
        </p:spPr>
        <p:txBody>
          <a:bodyPr wrap="square">
            <a:spAutoFit/>
          </a:bodyPr>
          <a:lstStyle/>
          <a:p>
            <a:r>
              <a:rPr lang="es-AR" b="1" dirty="0" smtClean="0"/>
              <a:t> </a:t>
            </a:r>
            <a:endParaRPr lang="es-AR" sz="1400" b="1" dirty="0">
              <a:solidFill>
                <a:srgbClr val="000000"/>
              </a:solidFill>
              <a:latin typeface="+mj-lt"/>
            </a:endParaRPr>
          </a:p>
          <a:p>
            <a:endParaRPr lang="es-AR" sz="3200" i="1" dirty="0">
              <a:solidFill>
                <a:srgbClr val="000000"/>
              </a:solidFill>
              <a:latin typeface="+mj-lt"/>
            </a:endParaRPr>
          </a:p>
          <a:p>
            <a:pPr marL="514350" indent="-514350">
              <a:buFont typeface="Wingdings" panose="05000000000000000000" pitchFamily="2" charset="2"/>
              <a:buChar char="ü"/>
            </a:pPr>
            <a:endParaRPr lang="es-AR" sz="3200" i="1" dirty="0">
              <a:solidFill>
                <a:srgbClr val="000000"/>
              </a:solidFill>
              <a:latin typeface="+mj-lt"/>
            </a:endParaRPr>
          </a:p>
          <a:p>
            <a:endParaRPr lang="es-AR" sz="3200" b="0" i="1" u="none" strike="noStrike" baseline="0" dirty="0" smtClean="0">
              <a:solidFill>
                <a:srgbClr val="000000"/>
              </a:solidFill>
              <a:latin typeface="+mj-lt"/>
            </a:endParaRPr>
          </a:p>
          <a:p>
            <a:pPr marL="514350" indent="-514350">
              <a:buFont typeface="Wingdings" panose="05000000000000000000" pitchFamily="2" charset="2"/>
              <a:buChar char="ü"/>
            </a:pPr>
            <a:endParaRPr lang="es-AR" sz="3200" b="0" i="1" u="none" strike="noStrike" baseline="0" dirty="0" smtClean="0">
              <a:solidFill>
                <a:srgbClr val="000000"/>
              </a:solidFill>
              <a:latin typeface="+mj-lt"/>
            </a:endParaRPr>
          </a:p>
        </p:txBody>
      </p:sp>
      <p:graphicFrame>
        <p:nvGraphicFramePr>
          <p:cNvPr id="12" name="Tabla 11"/>
          <p:cNvGraphicFramePr>
            <a:graphicFrameLocks noGrp="1"/>
          </p:cNvGraphicFramePr>
          <p:nvPr>
            <p:extLst>
              <p:ext uri="{D42A27DB-BD31-4B8C-83A1-F6EECF244321}">
                <p14:modId xmlns:p14="http://schemas.microsoft.com/office/powerpoint/2010/main" val="799191390"/>
              </p:ext>
            </p:extLst>
          </p:nvPr>
        </p:nvGraphicFramePr>
        <p:xfrm>
          <a:off x="620293" y="1449581"/>
          <a:ext cx="9189456" cy="2657348"/>
        </p:xfrm>
        <a:graphic>
          <a:graphicData uri="http://schemas.openxmlformats.org/drawingml/2006/table">
            <a:tbl>
              <a:tblPr firstRow="1" bandRow="1">
                <a:tableStyleId>{5C22544A-7EE6-4342-B048-85BDC9FD1C3A}</a:tableStyleId>
              </a:tblPr>
              <a:tblGrid>
                <a:gridCol w="2297364"/>
                <a:gridCol w="2297364"/>
                <a:gridCol w="2108200"/>
                <a:gridCol w="2486528"/>
              </a:tblGrid>
              <a:tr h="370840">
                <a:tc>
                  <a:txBody>
                    <a:bodyPr/>
                    <a:lstStyle/>
                    <a:p>
                      <a:pPr algn="just">
                        <a:lnSpc>
                          <a:spcPct val="107000"/>
                        </a:lnSpc>
                        <a:spcAft>
                          <a:spcPts val="0"/>
                        </a:spcAft>
                      </a:pPr>
                      <a:r>
                        <a:rPr lang="es-AR" sz="800" b="1" dirty="0">
                          <a:solidFill>
                            <a:srgbClr val="000000"/>
                          </a:solidFill>
                          <a:effectLst/>
                          <a:latin typeface="Corbel" panose="020B0503020204020204" pitchFamily="34" charset="0"/>
                          <a:ea typeface="Calibri" panose="020F0502020204030204" pitchFamily="34" charset="0"/>
                          <a:cs typeface="Corbel" panose="020B0503020204020204" pitchFamily="34" charset="0"/>
                        </a:rPr>
                        <a:t> </a:t>
                      </a:r>
                      <a:endParaRPr lang="es-AR" sz="1200" dirty="0">
                        <a:solidFill>
                          <a:srgbClr val="000000"/>
                        </a:solidFill>
                        <a:effectLst/>
                        <a:latin typeface="Corbel" panose="020B0503020204020204" pitchFamily="34" charset="0"/>
                        <a:ea typeface="Calibri" panose="020F0502020204030204" pitchFamily="34" charset="0"/>
                        <a:cs typeface="Corbel" panose="020B0503020204020204" pitchFamily="34" charset="0"/>
                      </a:endParaRPr>
                    </a:p>
                  </a:txBody>
                  <a:tcPr marL="68580" marR="68580" marT="0" marB="0"/>
                </a:tc>
                <a:tc>
                  <a:txBody>
                    <a:bodyPr/>
                    <a:lstStyle/>
                    <a:p>
                      <a:pPr algn="just">
                        <a:lnSpc>
                          <a:spcPct val="107000"/>
                        </a:lnSpc>
                        <a:spcAft>
                          <a:spcPts val="0"/>
                        </a:spcAft>
                      </a:pPr>
                      <a:r>
                        <a:rPr lang="es-AR" sz="1400" b="1" dirty="0">
                          <a:solidFill>
                            <a:srgbClr val="000000"/>
                          </a:solidFill>
                          <a:effectLst/>
                          <a:latin typeface="Corbel" panose="020B0503020204020204" pitchFamily="34" charset="0"/>
                          <a:ea typeface="Calibri" panose="020F0502020204030204" pitchFamily="34" charset="0"/>
                          <a:cs typeface="Corbel" panose="020B0503020204020204" pitchFamily="34" charset="0"/>
                        </a:rPr>
                        <a:t>WEB</a:t>
                      </a:r>
                      <a:endParaRPr lang="es-AR" sz="1400" dirty="0">
                        <a:solidFill>
                          <a:srgbClr val="000000"/>
                        </a:solidFill>
                        <a:effectLst/>
                        <a:latin typeface="Corbel" panose="020B0503020204020204" pitchFamily="34" charset="0"/>
                        <a:ea typeface="Calibri" panose="020F0502020204030204" pitchFamily="34" charset="0"/>
                        <a:cs typeface="Corbel" panose="020B0503020204020204" pitchFamily="34" charset="0"/>
                      </a:endParaRPr>
                    </a:p>
                  </a:txBody>
                  <a:tcPr marL="68580" marR="68580" marT="0" marB="0"/>
                </a:tc>
                <a:tc>
                  <a:txBody>
                    <a:bodyPr/>
                    <a:lstStyle/>
                    <a:p>
                      <a:pPr algn="just">
                        <a:lnSpc>
                          <a:spcPct val="107000"/>
                        </a:lnSpc>
                        <a:spcAft>
                          <a:spcPts val="0"/>
                        </a:spcAft>
                      </a:pPr>
                      <a:r>
                        <a:rPr lang="es-AR" sz="1400" b="1" dirty="0">
                          <a:solidFill>
                            <a:srgbClr val="000000"/>
                          </a:solidFill>
                          <a:effectLst/>
                          <a:latin typeface="Corbel" panose="020B0503020204020204" pitchFamily="34" charset="0"/>
                          <a:ea typeface="Calibri" panose="020F0502020204030204" pitchFamily="34" charset="0"/>
                          <a:cs typeface="Corbel" panose="020B0503020204020204" pitchFamily="34" charset="0"/>
                        </a:rPr>
                        <a:t>NATIVA</a:t>
                      </a:r>
                      <a:endParaRPr lang="es-AR" sz="1400" dirty="0">
                        <a:solidFill>
                          <a:srgbClr val="000000"/>
                        </a:solidFill>
                        <a:effectLst/>
                        <a:latin typeface="Corbel" panose="020B0503020204020204" pitchFamily="34" charset="0"/>
                        <a:ea typeface="Calibri" panose="020F0502020204030204" pitchFamily="34" charset="0"/>
                        <a:cs typeface="Corbel" panose="020B0503020204020204" pitchFamily="34" charset="0"/>
                      </a:endParaRPr>
                    </a:p>
                  </a:txBody>
                  <a:tcPr marL="68580" marR="68580" marT="0" marB="0"/>
                </a:tc>
                <a:tc>
                  <a:txBody>
                    <a:bodyPr/>
                    <a:lstStyle/>
                    <a:p>
                      <a:pPr algn="just">
                        <a:lnSpc>
                          <a:spcPct val="107000"/>
                        </a:lnSpc>
                        <a:spcAft>
                          <a:spcPts val="0"/>
                        </a:spcAft>
                      </a:pPr>
                      <a:r>
                        <a:rPr lang="es-AR" sz="1400" b="1" dirty="0">
                          <a:solidFill>
                            <a:srgbClr val="000000"/>
                          </a:solidFill>
                          <a:effectLst/>
                          <a:latin typeface="Corbel" panose="020B0503020204020204" pitchFamily="34" charset="0"/>
                          <a:ea typeface="Calibri" panose="020F0502020204030204" pitchFamily="34" charset="0"/>
                          <a:cs typeface="Corbel" panose="020B0503020204020204" pitchFamily="34" charset="0"/>
                        </a:rPr>
                        <a:t>RIA</a:t>
                      </a:r>
                      <a:endParaRPr lang="es-AR" sz="1400" dirty="0">
                        <a:solidFill>
                          <a:srgbClr val="000000"/>
                        </a:solidFill>
                        <a:effectLst/>
                        <a:latin typeface="Corbel" panose="020B0503020204020204" pitchFamily="34" charset="0"/>
                        <a:ea typeface="Calibri" panose="020F0502020204030204" pitchFamily="34" charset="0"/>
                        <a:cs typeface="Corbel" panose="020B0503020204020204" pitchFamily="34" charset="0"/>
                      </a:endParaRPr>
                    </a:p>
                  </a:txBody>
                  <a:tcPr marL="68580" marR="68580" marT="0" marB="0"/>
                </a:tc>
              </a:tr>
              <a:tr h="370840">
                <a:tc>
                  <a:txBody>
                    <a:bodyPr/>
                    <a:lstStyle/>
                    <a:p>
                      <a:pPr algn="just">
                        <a:lnSpc>
                          <a:spcPct val="107000"/>
                        </a:lnSpc>
                        <a:spcAft>
                          <a:spcPts val="0"/>
                        </a:spcAft>
                      </a:pPr>
                      <a:r>
                        <a:rPr lang="es-AR" sz="1800" b="1" dirty="0">
                          <a:solidFill>
                            <a:srgbClr val="000000"/>
                          </a:solidFill>
                          <a:effectLst/>
                          <a:latin typeface="Corbel" panose="020B0503020204020204" pitchFamily="34" charset="0"/>
                          <a:ea typeface="Calibri" panose="020F0502020204030204" pitchFamily="34" charset="0"/>
                          <a:cs typeface="Corbel" panose="020B0503020204020204" pitchFamily="34" charset="0"/>
                        </a:rPr>
                        <a:t>Conectividad</a:t>
                      </a:r>
                      <a:endParaRPr lang="es-AR" sz="1800" dirty="0">
                        <a:solidFill>
                          <a:srgbClr val="000000"/>
                        </a:solidFill>
                        <a:effectLst/>
                        <a:latin typeface="Corbel" panose="020B0503020204020204" pitchFamily="34" charset="0"/>
                        <a:ea typeface="Calibri" panose="020F0502020204030204" pitchFamily="34" charset="0"/>
                        <a:cs typeface="Corbel" panose="020B0503020204020204" pitchFamily="34" charset="0"/>
                      </a:endParaRPr>
                    </a:p>
                  </a:txBody>
                  <a:tcPr marL="68580" marR="68580" marT="0" marB="0"/>
                </a:tc>
                <a:tc>
                  <a:txBody>
                    <a:bodyPr/>
                    <a:lstStyle/>
                    <a:p>
                      <a:pPr algn="just">
                        <a:lnSpc>
                          <a:spcPct val="107000"/>
                        </a:lnSpc>
                        <a:spcAft>
                          <a:spcPts val="0"/>
                        </a:spcAft>
                      </a:pPr>
                      <a:r>
                        <a:rPr lang="es-AR" sz="1800" dirty="0">
                          <a:solidFill>
                            <a:srgbClr val="000000"/>
                          </a:solidFill>
                          <a:effectLst/>
                          <a:latin typeface="Corbel" panose="020B0503020204020204" pitchFamily="34" charset="0"/>
                          <a:ea typeface="Calibri" panose="020F0502020204030204" pitchFamily="34" charset="0"/>
                          <a:cs typeface="Corbel" panose="020B0503020204020204" pitchFamily="34" charset="0"/>
                        </a:rPr>
                        <a:t>Permanente</a:t>
                      </a:r>
                    </a:p>
                  </a:txBody>
                  <a:tcPr marL="68580" marR="68580" marT="0" marB="0"/>
                </a:tc>
                <a:tc>
                  <a:txBody>
                    <a:bodyPr/>
                    <a:lstStyle/>
                    <a:p>
                      <a:pPr algn="just">
                        <a:lnSpc>
                          <a:spcPct val="107000"/>
                        </a:lnSpc>
                        <a:spcAft>
                          <a:spcPts val="0"/>
                        </a:spcAft>
                      </a:pPr>
                      <a:r>
                        <a:rPr lang="es-AR" sz="1800">
                          <a:solidFill>
                            <a:srgbClr val="000000"/>
                          </a:solidFill>
                          <a:effectLst/>
                          <a:latin typeface="Corbel" panose="020B0503020204020204" pitchFamily="34" charset="0"/>
                          <a:ea typeface="Calibri" panose="020F0502020204030204" pitchFamily="34" charset="0"/>
                          <a:cs typeface="Corbel" panose="020B0503020204020204" pitchFamily="34" charset="0"/>
                        </a:rPr>
                        <a:t>Nula  o Esporádica</a:t>
                      </a:r>
                    </a:p>
                  </a:txBody>
                  <a:tcPr marL="68580" marR="68580" marT="0" marB="0"/>
                </a:tc>
                <a:tc>
                  <a:txBody>
                    <a:bodyPr/>
                    <a:lstStyle/>
                    <a:p>
                      <a:pPr algn="just">
                        <a:lnSpc>
                          <a:spcPct val="107000"/>
                        </a:lnSpc>
                        <a:spcAft>
                          <a:spcPts val="0"/>
                        </a:spcAft>
                      </a:pPr>
                      <a:r>
                        <a:rPr lang="es-AR" sz="1800" dirty="0">
                          <a:solidFill>
                            <a:srgbClr val="000000"/>
                          </a:solidFill>
                          <a:effectLst/>
                          <a:latin typeface="Corbel" panose="020B0503020204020204" pitchFamily="34" charset="0"/>
                          <a:ea typeface="Calibri" panose="020F0502020204030204" pitchFamily="34" charset="0"/>
                          <a:cs typeface="Corbel" panose="020B0503020204020204" pitchFamily="34" charset="0"/>
                        </a:rPr>
                        <a:t>Permanente </a:t>
                      </a:r>
                    </a:p>
                    <a:p>
                      <a:pPr algn="just">
                        <a:lnSpc>
                          <a:spcPct val="107000"/>
                        </a:lnSpc>
                        <a:spcAft>
                          <a:spcPts val="0"/>
                        </a:spcAft>
                      </a:pPr>
                      <a:r>
                        <a:rPr lang="es-AR" sz="1800" dirty="0">
                          <a:solidFill>
                            <a:srgbClr val="000000"/>
                          </a:solidFill>
                          <a:effectLst/>
                          <a:latin typeface="Corbel" panose="020B0503020204020204" pitchFamily="34" charset="0"/>
                          <a:ea typeface="Calibri" panose="020F0502020204030204" pitchFamily="34" charset="0"/>
                          <a:cs typeface="Corbel" panose="020B0503020204020204" pitchFamily="34" charset="0"/>
                        </a:rPr>
                        <a:t>(Optimizada por Cache)</a:t>
                      </a:r>
                    </a:p>
                  </a:txBody>
                  <a:tcPr marL="68580" marR="68580" marT="0" marB="0"/>
                </a:tc>
              </a:tr>
              <a:tr h="370840">
                <a:tc>
                  <a:txBody>
                    <a:bodyPr/>
                    <a:lstStyle/>
                    <a:p>
                      <a:pPr algn="just">
                        <a:lnSpc>
                          <a:spcPct val="107000"/>
                        </a:lnSpc>
                        <a:spcAft>
                          <a:spcPts val="0"/>
                        </a:spcAft>
                      </a:pPr>
                      <a:r>
                        <a:rPr lang="es-AR" sz="1800" b="1">
                          <a:solidFill>
                            <a:srgbClr val="000000"/>
                          </a:solidFill>
                          <a:effectLst/>
                          <a:latin typeface="Corbel" panose="020B0503020204020204" pitchFamily="34" charset="0"/>
                          <a:ea typeface="Calibri" panose="020F0502020204030204" pitchFamily="34" charset="0"/>
                          <a:cs typeface="Corbel" panose="020B0503020204020204" pitchFamily="34" charset="0"/>
                        </a:rPr>
                        <a:t>Interfaz de Usuario</a:t>
                      </a:r>
                      <a:endParaRPr lang="es-AR" sz="1800">
                        <a:solidFill>
                          <a:srgbClr val="000000"/>
                        </a:solidFill>
                        <a:effectLst/>
                        <a:latin typeface="Corbel" panose="020B0503020204020204" pitchFamily="34" charset="0"/>
                        <a:ea typeface="Calibri" panose="020F0502020204030204" pitchFamily="34" charset="0"/>
                        <a:cs typeface="Corbel" panose="020B0503020204020204" pitchFamily="34" charset="0"/>
                      </a:endParaRPr>
                    </a:p>
                  </a:txBody>
                  <a:tcPr marL="68580" marR="68580" marT="0" marB="0"/>
                </a:tc>
                <a:tc>
                  <a:txBody>
                    <a:bodyPr/>
                    <a:lstStyle/>
                    <a:p>
                      <a:pPr algn="just">
                        <a:lnSpc>
                          <a:spcPct val="107000"/>
                        </a:lnSpc>
                        <a:spcAft>
                          <a:spcPts val="0"/>
                        </a:spcAft>
                      </a:pPr>
                      <a:r>
                        <a:rPr lang="es-AR" sz="1800" dirty="0">
                          <a:solidFill>
                            <a:srgbClr val="000000"/>
                          </a:solidFill>
                          <a:effectLst/>
                          <a:latin typeface="Corbel" panose="020B0503020204020204" pitchFamily="34" charset="0"/>
                          <a:ea typeface="Calibri" panose="020F0502020204030204" pitchFamily="34" charset="0"/>
                          <a:cs typeface="Corbel" panose="020B0503020204020204" pitchFamily="34" charset="0"/>
                        </a:rPr>
                        <a:t>Básica</a:t>
                      </a:r>
                    </a:p>
                  </a:txBody>
                  <a:tcPr marL="68580" marR="68580" marT="0" marB="0"/>
                </a:tc>
                <a:tc>
                  <a:txBody>
                    <a:bodyPr/>
                    <a:lstStyle/>
                    <a:p>
                      <a:pPr algn="just">
                        <a:lnSpc>
                          <a:spcPct val="107000"/>
                        </a:lnSpc>
                        <a:spcAft>
                          <a:spcPts val="0"/>
                        </a:spcAft>
                      </a:pPr>
                      <a:r>
                        <a:rPr lang="es-AR" sz="1800" dirty="0">
                          <a:solidFill>
                            <a:srgbClr val="000000"/>
                          </a:solidFill>
                          <a:effectLst/>
                          <a:latin typeface="Corbel" panose="020B0503020204020204" pitchFamily="34" charset="0"/>
                          <a:ea typeface="Calibri" panose="020F0502020204030204" pitchFamily="34" charset="0"/>
                          <a:cs typeface="Corbel" panose="020B0503020204020204" pitchFamily="34" charset="0"/>
                        </a:rPr>
                        <a:t>Completa</a:t>
                      </a:r>
                    </a:p>
                  </a:txBody>
                  <a:tcPr marL="68580" marR="68580" marT="0" marB="0"/>
                </a:tc>
                <a:tc>
                  <a:txBody>
                    <a:bodyPr/>
                    <a:lstStyle/>
                    <a:p>
                      <a:pPr algn="just">
                        <a:lnSpc>
                          <a:spcPct val="107000"/>
                        </a:lnSpc>
                        <a:spcAft>
                          <a:spcPts val="0"/>
                        </a:spcAft>
                      </a:pPr>
                      <a:r>
                        <a:rPr lang="es-AR" sz="1800" dirty="0">
                          <a:solidFill>
                            <a:srgbClr val="000000"/>
                          </a:solidFill>
                          <a:effectLst/>
                          <a:latin typeface="Corbel" panose="020B0503020204020204" pitchFamily="34" charset="0"/>
                          <a:ea typeface="Calibri" panose="020F0502020204030204" pitchFamily="34" charset="0"/>
                          <a:cs typeface="Corbel" panose="020B0503020204020204" pitchFamily="34" charset="0"/>
                        </a:rPr>
                        <a:t>Completa(Emulada)</a:t>
                      </a:r>
                    </a:p>
                  </a:txBody>
                  <a:tcPr marL="68580" marR="68580" marT="0" marB="0"/>
                </a:tc>
              </a:tr>
              <a:tr h="370840">
                <a:tc>
                  <a:txBody>
                    <a:bodyPr/>
                    <a:lstStyle/>
                    <a:p>
                      <a:pPr algn="just">
                        <a:lnSpc>
                          <a:spcPct val="107000"/>
                        </a:lnSpc>
                        <a:spcAft>
                          <a:spcPts val="0"/>
                        </a:spcAft>
                      </a:pPr>
                      <a:r>
                        <a:rPr lang="es-AR" sz="1800" b="1">
                          <a:solidFill>
                            <a:srgbClr val="000000"/>
                          </a:solidFill>
                          <a:effectLst/>
                          <a:latin typeface="Corbel" panose="020B0503020204020204" pitchFamily="34" charset="0"/>
                          <a:ea typeface="Calibri" panose="020F0502020204030204" pitchFamily="34" charset="0"/>
                          <a:cs typeface="Corbel" panose="020B0503020204020204" pitchFamily="34" charset="0"/>
                        </a:rPr>
                        <a:t>Portabilidad</a:t>
                      </a:r>
                      <a:endParaRPr lang="es-AR" sz="1800">
                        <a:solidFill>
                          <a:srgbClr val="000000"/>
                        </a:solidFill>
                        <a:effectLst/>
                        <a:latin typeface="Corbel" panose="020B0503020204020204" pitchFamily="34" charset="0"/>
                        <a:ea typeface="Calibri" panose="020F0502020204030204" pitchFamily="34" charset="0"/>
                        <a:cs typeface="Corbel" panose="020B0503020204020204" pitchFamily="34" charset="0"/>
                      </a:endParaRPr>
                    </a:p>
                  </a:txBody>
                  <a:tcPr marL="68580" marR="68580" marT="0" marB="0"/>
                </a:tc>
                <a:tc>
                  <a:txBody>
                    <a:bodyPr/>
                    <a:lstStyle/>
                    <a:p>
                      <a:pPr algn="just">
                        <a:lnSpc>
                          <a:spcPct val="107000"/>
                        </a:lnSpc>
                        <a:spcAft>
                          <a:spcPts val="0"/>
                        </a:spcAft>
                      </a:pPr>
                      <a:r>
                        <a:rPr lang="es-AR" sz="1800" dirty="0">
                          <a:solidFill>
                            <a:srgbClr val="000000"/>
                          </a:solidFill>
                          <a:effectLst/>
                          <a:latin typeface="Corbel" panose="020B0503020204020204" pitchFamily="34" charset="0"/>
                          <a:ea typeface="Calibri" panose="020F0502020204030204" pitchFamily="34" charset="0"/>
                          <a:cs typeface="Corbel" panose="020B0503020204020204" pitchFamily="34" charset="0"/>
                        </a:rPr>
                        <a:t>Completa</a:t>
                      </a:r>
                    </a:p>
                  </a:txBody>
                  <a:tcPr marL="68580" marR="68580" marT="0" marB="0"/>
                </a:tc>
                <a:tc>
                  <a:txBody>
                    <a:bodyPr/>
                    <a:lstStyle/>
                    <a:p>
                      <a:pPr algn="just">
                        <a:lnSpc>
                          <a:spcPct val="107000"/>
                        </a:lnSpc>
                        <a:spcAft>
                          <a:spcPts val="0"/>
                        </a:spcAft>
                      </a:pPr>
                      <a:r>
                        <a:rPr lang="es-AR" sz="1800" dirty="0">
                          <a:solidFill>
                            <a:srgbClr val="000000"/>
                          </a:solidFill>
                          <a:effectLst/>
                          <a:latin typeface="Corbel" panose="020B0503020204020204" pitchFamily="34" charset="0"/>
                          <a:ea typeface="Calibri" panose="020F0502020204030204" pitchFamily="34" charset="0"/>
                          <a:cs typeface="Corbel" panose="020B0503020204020204" pitchFamily="34" charset="0"/>
                        </a:rPr>
                        <a:t>Nula</a:t>
                      </a:r>
                    </a:p>
                  </a:txBody>
                  <a:tcPr marL="68580" marR="68580" marT="0" marB="0"/>
                </a:tc>
                <a:tc>
                  <a:txBody>
                    <a:bodyPr/>
                    <a:lstStyle/>
                    <a:p>
                      <a:pPr algn="l">
                        <a:lnSpc>
                          <a:spcPct val="107000"/>
                        </a:lnSpc>
                        <a:spcAft>
                          <a:spcPts val="0"/>
                        </a:spcAft>
                      </a:pPr>
                      <a:r>
                        <a:rPr lang="es-AR" sz="1800" dirty="0" smtClean="0">
                          <a:solidFill>
                            <a:srgbClr val="000000"/>
                          </a:solidFill>
                          <a:effectLst/>
                          <a:latin typeface="Corbel" panose="020B0503020204020204" pitchFamily="34" charset="0"/>
                          <a:ea typeface="Calibri" panose="020F0502020204030204" pitchFamily="34" charset="0"/>
                          <a:cs typeface="Corbel" panose="020B0503020204020204" pitchFamily="34" charset="0"/>
                        </a:rPr>
                        <a:t>Dependiente del </a:t>
                      </a:r>
                      <a:r>
                        <a:rPr lang="es-AR" sz="1800" dirty="0">
                          <a:solidFill>
                            <a:srgbClr val="000000"/>
                          </a:solidFill>
                          <a:effectLst/>
                          <a:latin typeface="Corbel" panose="020B0503020204020204" pitchFamily="34" charset="0"/>
                          <a:ea typeface="Calibri" panose="020F0502020204030204" pitchFamily="34" charset="0"/>
                          <a:cs typeface="Corbel" panose="020B0503020204020204" pitchFamily="34" charset="0"/>
                        </a:rPr>
                        <a:t>Hardware</a:t>
                      </a:r>
                    </a:p>
                  </a:txBody>
                  <a:tcPr marL="68580" marR="68580" marT="0" marB="0"/>
                </a:tc>
              </a:tr>
              <a:tr h="370840">
                <a:tc>
                  <a:txBody>
                    <a:bodyPr/>
                    <a:lstStyle/>
                    <a:p>
                      <a:pPr algn="just">
                        <a:lnSpc>
                          <a:spcPct val="107000"/>
                        </a:lnSpc>
                        <a:spcAft>
                          <a:spcPts val="0"/>
                        </a:spcAft>
                      </a:pPr>
                      <a:r>
                        <a:rPr lang="es-AR" sz="1800" b="1">
                          <a:solidFill>
                            <a:srgbClr val="000000"/>
                          </a:solidFill>
                          <a:effectLst/>
                          <a:latin typeface="Corbel" panose="020B0503020204020204" pitchFamily="34" charset="0"/>
                          <a:ea typeface="Calibri" panose="020F0502020204030204" pitchFamily="34" charset="0"/>
                          <a:cs typeface="Corbel" panose="020B0503020204020204" pitchFamily="34" charset="0"/>
                        </a:rPr>
                        <a:t>Procesamiento</a:t>
                      </a:r>
                      <a:endParaRPr lang="es-AR" sz="1800">
                        <a:solidFill>
                          <a:srgbClr val="000000"/>
                        </a:solidFill>
                        <a:effectLst/>
                        <a:latin typeface="Corbel" panose="020B0503020204020204" pitchFamily="34" charset="0"/>
                        <a:ea typeface="Calibri" panose="020F0502020204030204" pitchFamily="34" charset="0"/>
                        <a:cs typeface="Corbel" panose="020B0503020204020204" pitchFamily="34" charset="0"/>
                      </a:endParaRPr>
                    </a:p>
                  </a:txBody>
                  <a:tcPr marL="68580" marR="68580" marT="0" marB="0"/>
                </a:tc>
                <a:tc>
                  <a:txBody>
                    <a:bodyPr/>
                    <a:lstStyle/>
                    <a:p>
                      <a:pPr algn="just">
                        <a:lnSpc>
                          <a:spcPct val="107000"/>
                        </a:lnSpc>
                        <a:spcAft>
                          <a:spcPts val="0"/>
                        </a:spcAft>
                      </a:pPr>
                      <a:r>
                        <a:rPr lang="es-AR" sz="1800">
                          <a:solidFill>
                            <a:srgbClr val="000000"/>
                          </a:solidFill>
                          <a:effectLst/>
                          <a:latin typeface="Corbel" panose="020B0503020204020204" pitchFamily="34" charset="0"/>
                          <a:ea typeface="Calibri" panose="020F0502020204030204" pitchFamily="34" charset="0"/>
                          <a:cs typeface="Corbel" panose="020B0503020204020204" pitchFamily="34" charset="0"/>
                        </a:rPr>
                        <a:t>Remoto</a:t>
                      </a:r>
                    </a:p>
                  </a:txBody>
                  <a:tcPr marL="68580" marR="68580" marT="0" marB="0"/>
                </a:tc>
                <a:tc>
                  <a:txBody>
                    <a:bodyPr/>
                    <a:lstStyle/>
                    <a:p>
                      <a:pPr algn="just">
                        <a:lnSpc>
                          <a:spcPct val="107000"/>
                        </a:lnSpc>
                        <a:spcAft>
                          <a:spcPts val="0"/>
                        </a:spcAft>
                      </a:pPr>
                      <a:r>
                        <a:rPr lang="es-AR" sz="1800" dirty="0">
                          <a:solidFill>
                            <a:srgbClr val="000000"/>
                          </a:solidFill>
                          <a:effectLst/>
                          <a:latin typeface="Corbel" panose="020B0503020204020204" pitchFamily="34" charset="0"/>
                          <a:ea typeface="Calibri" panose="020F0502020204030204" pitchFamily="34" charset="0"/>
                          <a:cs typeface="Corbel" panose="020B0503020204020204" pitchFamily="34" charset="0"/>
                        </a:rPr>
                        <a:t>Local</a:t>
                      </a:r>
                    </a:p>
                  </a:txBody>
                  <a:tcPr marL="68580" marR="68580" marT="0" marB="0"/>
                </a:tc>
                <a:tc>
                  <a:txBody>
                    <a:bodyPr/>
                    <a:lstStyle/>
                    <a:p>
                      <a:pPr algn="just">
                        <a:lnSpc>
                          <a:spcPct val="107000"/>
                        </a:lnSpc>
                        <a:spcAft>
                          <a:spcPts val="0"/>
                        </a:spcAft>
                      </a:pPr>
                      <a:r>
                        <a:rPr lang="es-AR" sz="1800" dirty="0">
                          <a:solidFill>
                            <a:srgbClr val="000000"/>
                          </a:solidFill>
                          <a:effectLst/>
                          <a:latin typeface="Corbel" panose="020B0503020204020204" pitchFamily="34" charset="0"/>
                          <a:ea typeface="Calibri" panose="020F0502020204030204" pitchFamily="34" charset="0"/>
                          <a:cs typeface="Corbel" panose="020B0503020204020204" pitchFamily="34" charset="0"/>
                        </a:rPr>
                        <a:t>Local  +  Remoto</a:t>
                      </a:r>
                    </a:p>
                  </a:txBody>
                  <a:tcPr marL="68580" marR="68580" marT="0" marB="0"/>
                </a:tc>
              </a:tr>
              <a:tr h="370840">
                <a:tc>
                  <a:txBody>
                    <a:bodyPr/>
                    <a:lstStyle/>
                    <a:p>
                      <a:pPr algn="just">
                        <a:lnSpc>
                          <a:spcPct val="107000"/>
                        </a:lnSpc>
                        <a:spcAft>
                          <a:spcPts val="0"/>
                        </a:spcAft>
                      </a:pPr>
                      <a:r>
                        <a:rPr lang="es-AR" sz="1800" b="1">
                          <a:solidFill>
                            <a:srgbClr val="000000"/>
                          </a:solidFill>
                          <a:effectLst/>
                          <a:latin typeface="Corbel" panose="020B0503020204020204" pitchFamily="34" charset="0"/>
                          <a:ea typeface="Calibri" panose="020F0502020204030204" pitchFamily="34" charset="0"/>
                          <a:cs typeface="Corbel" panose="020B0503020204020204" pitchFamily="34" charset="0"/>
                        </a:rPr>
                        <a:t>Acceso a Recursos</a:t>
                      </a:r>
                      <a:endParaRPr lang="es-AR" sz="1800">
                        <a:solidFill>
                          <a:srgbClr val="000000"/>
                        </a:solidFill>
                        <a:effectLst/>
                        <a:latin typeface="Corbel" panose="020B0503020204020204" pitchFamily="34" charset="0"/>
                        <a:ea typeface="Calibri" panose="020F0502020204030204" pitchFamily="34" charset="0"/>
                        <a:cs typeface="Corbel" panose="020B0503020204020204" pitchFamily="34" charset="0"/>
                      </a:endParaRPr>
                    </a:p>
                  </a:txBody>
                  <a:tcPr marL="68580" marR="68580" marT="0" marB="0"/>
                </a:tc>
                <a:tc>
                  <a:txBody>
                    <a:bodyPr/>
                    <a:lstStyle/>
                    <a:p>
                      <a:pPr algn="just">
                        <a:lnSpc>
                          <a:spcPct val="107000"/>
                        </a:lnSpc>
                        <a:spcAft>
                          <a:spcPts val="0"/>
                        </a:spcAft>
                      </a:pPr>
                      <a:r>
                        <a:rPr lang="es-AR" sz="1800" dirty="0">
                          <a:solidFill>
                            <a:srgbClr val="000000"/>
                          </a:solidFill>
                          <a:effectLst/>
                          <a:latin typeface="Corbel" panose="020B0503020204020204" pitchFamily="34" charset="0"/>
                          <a:ea typeface="Calibri" panose="020F0502020204030204" pitchFamily="34" charset="0"/>
                          <a:cs typeface="Corbel" panose="020B0503020204020204" pitchFamily="34" charset="0"/>
                        </a:rPr>
                        <a:t>Nulo</a:t>
                      </a:r>
                    </a:p>
                  </a:txBody>
                  <a:tcPr marL="68580" marR="68580" marT="0" marB="0"/>
                </a:tc>
                <a:tc>
                  <a:txBody>
                    <a:bodyPr/>
                    <a:lstStyle/>
                    <a:p>
                      <a:pPr algn="just">
                        <a:lnSpc>
                          <a:spcPct val="107000"/>
                        </a:lnSpc>
                        <a:spcAft>
                          <a:spcPts val="0"/>
                        </a:spcAft>
                      </a:pPr>
                      <a:r>
                        <a:rPr lang="es-AR" sz="1800" dirty="0">
                          <a:solidFill>
                            <a:srgbClr val="000000"/>
                          </a:solidFill>
                          <a:effectLst/>
                          <a:latin typeface="Corbel" panose="020B0503020204020204" pitchFamily="34" charset="0"/>
                          <a:ea typeface="Calibri" panose="020F0502020204030204" pitchFamily="34" charset="0"/>
                          <a:cs typeface="Corbel" panose="020B0503020204020204" pitchFamily="34" charset="0"/>
                        </a:rPr>
                        <a:t>Completo</a:t>
                      </a:r>
                    </a:p>
                  </a:txBody>
                  <a:tcPr marL="68580" marR="68580" marT="0" marB="0"/>
                </a:tc>
                <a:tc>
                  <a:txBody>
                    <a:bodyPr/>
                    <a:lstStyle/>
                    <a:p>
                      <a:pPr algn="just">
                        <a:lnSpc>
                          <a:spcPct val="107000"/>
                        </a:lnSpc>
                        <a:spcAft>
                          <a:spcPts val="0"/>
                        </a:spcAft>
                      </a:pPr>
                      <a:r>
                        <a:rPr lang="es-AR" sz="1800" dirty="0">
                          <a:solidFill>
                            <a:srgbClr val="000000"/>
                          </a:solidFill>
                          <a:effectLst/>
                          <a:latin typeface="Corbel" panose="020B0503020204020204" pitchFamily="34" charset="0"/>
                          <a:ea typeface="Calibri" panose="020F0502020204030204" pitchFamily="34" charset="0"/>
                          <a:cs typeface="Corbel" panose="020B0503020204020204" pitchFamily="34" charset="0"/>
                        </a:rPr>
                        <a:t>Limitado </a:t>
                      </a:r>
                    </a:p>
                  </a:txBody>
                  <a:tcPr marL="68580" marR="68580" marT="0" marB="0"/>
                </a:tc>
              </a:tr>
            </a:tbl>
          </a:graphicData>
        </a:graphic>
      </p:graphicFrame>
    </p:spTree>
    <p:extLst>
      <p:ext uri="{BB962C8B-B14F-4D97-AF65-F5344CB8AC3E}">
        <p14:creationId xmlns:p14="http://schemas.microsoft.com/office/powerpoint/2010/main" val="140936836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226468" y="2243257"/>
            <a:ext cx="8622631" cy="1881984"/>
          </a:xfrm>
        </p:spPr>
        <p:txBody>
          <a:bodyPr>
            <a:normAutofit fontScale="90000"/>
          </a:bodyPr>
          <a:lstStyle/>
          <a:p>
            <a:r>
              <a:rPr lang="es-AR" dirty="0"/>
              <a:t/>
            </a:r>
            <a:br>
              <a:rPr lang="es-AR" dirty="0"/>
            </a:br>
            <a:r>
              <a:rPr lang="es-AR" sz="4900" dirty="0" smtClean="0"/>
              <a:t>	m-</a:t>
            </a:r>
            <a:r>
              <a:rPr lang="es-AR" sz="4900" dirty="0" err="1" smtClean="0"/>
              <a:t>Learning</a:t>
            </a:r>
            <a:r>
              <a:rPr lang="es-AR" sz="4900" dirty="0" smtClean="0"/>
              <a:t> </a:t>
            </a:r>
            <a:r>
              <a:rPr lang="es-AR" sz="3600" dirty="0" smtClean="0"/>
              <a:t>(aprendizaje en movimiento)</a:t>
            </a:r>
            <a:r>
              <a:rPr lang="es-AR" sz="3600" dirty="0"/>
              <a:t/>
            </a:r>
            <a:br>
              <a:rPr lang="es-AR" sz="3600" dirty="0"/>
            </a:br>
            <a:r>
              <a:rPr lang="es-AR" sz="4900" dirty="0" smtClean="0"/>
              <a:t>	m-</a:t>
            </a:r>
            <a:r>
              <a:rPr lang="es-AR" sz="4900" dirty="0" err="1" smtClean="0"/>
              <a:t>Government</a:t>
            </a:r>
            <a:r>
              <a:rPr lang="es-AR" sz="4900" dirty="0"/>
              <a:t/>
            </a:r>
            <a:br>
              <a:rPr lang="es-AR" sz="4900" dirty="0"/>
            </a:br>
            <a:r>
              <a:rPr lang="es-AR" sz="4900" dirty="0" smtClean="0"/>
              <a:t>	m-Commerce </a:t>
            </a:r>
            <a:endParaRPr lang="es-AR" sz="4900" dirty="0"/>
          </a:p>
        </p:txBody>
      </p:sp>
      <p:sp>
        <p:nvSpPr>
          <p:cNvPr id="4" name="Título 1"/>
          <p:cNvSpPr txBox="1">
            <a:spLocks/>
          </p:cNvSpPr>
          <p:nvPr/>
        </p:nvSpPr>
        <p:spPr>
          <a:xfrm>
            <a:off x="32951" y="99165"/>
            <a:ext cx="11310550" cy="931123"/>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r>
              <a:rPr lang="es-AR" sz="4000" b="1" dirty="0" smtClean="0"/>
              <a:t>Campos de Aplicación</a:t>
            </a:r>
            <a:endParaRPr lang="es-AR" sz="4000" b="1" dirty="0"/>
          </a:p>
        </p:txBody>
      </p:sp>
      <p:sp>
        <p:nvSpPr>
          <p:cNvPr id="11" name="Título 1"/>
          <p:cNvSpPr txBox="1">
            <a:spLocks/>
          </p:cNvSpPr>
          <p:nvPr/>
        </p:nvSpPr>
        <p:spPr>
          <a:xfrm>
            <a:off x="794082" y="2583058"/>
            <a:ext cx="3312695" cy="897800"/>
          </a:xfrm>
          <a:prstGeom prst="rect">
            <a:avLst/>
          </a:prstGeom>
        </p:spPr>
        <p:txBody>
          <a:bodyPr vert="horz" lIns="91440" tIns="45720" rIns="91440" bIns="45720" rtlCol="0" anchor="b">
            <a:normAutofit fontScale="40000" lnSpcReduction="20000"/>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r>
              <a:rPr lang="es-AR" dirty="0" smtClean="0"/>
              <a:t/>
            </a:r>
            <a:br>
              <a:rPr lang="es-AR" dirty="0" smtClean="0"/>
            </a:br>
            <a:r>
              <a:rPr lang="es-AR" sz="11000" dirty="0" smtClean="0"/>
              <a:t>e             m   </a:t>
            </a:r>
            <a:r>
              <a:rPr lang="es-AR" sz="4900" dirty="0" smtClean="0"/>
              <a:t>	</a:t>
            </a:r>
            <a:endParaRPr lang="es-AR" sz="4900" dirty="0"/>
          </a:p>
        </p:txBody>
      </p:sp>
      <p:sp>
        <p:nvSpPr>
          <p:cNvPr id="12" name="Flecha derecha 11"/>
          <p:cNvSpPr/>
          <p:nvPr/>
        </p:nvSpPr>
        <p:spPr>
          <a:xfrm>
            <a:off x="1736055" y="3060533"/>
            <a:ext cx="842211" cy="1844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3" name="Abrir llave 12"/>
          <p:cNvSpPr/>
          <p:nvPr/>
        </p:nvSpPr>
        <p:spPr>
          <a:xfrm>
            <a:off x="3418769" y="2019824"/>
            <a:ext cx="850232" cy="2286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b="1" dirty="0"/>
          </a:p>
        </p:txBody>
      </p:sp>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5" name="Marcador de número de diapositiva 4"/>
          <p:cNvSpPr>
            <a:spLocks noGrp="1"/>
          </p:cNvSpPr>
          <p:nvPr>
            <p:ph type="sldNum" sz="quarter" idx="12"/>
          </p:nvPr>
        </p:nvSpPr>
        <p:spPr/>
        <p:txBody>
          <a:bodyPr/>
          <a:lstStyle/>
          <a:p>
            <a:fld id="{FEB392A3-1FE7-46A9-BF0F-AA7F5CADFD58}" type="slidenum">
              <a:rPr lang="es-AR" smtClean="0"/>
              <a:t>46</a:t>
            </a:fld>
            <a:endParaRPr lang="es-AR"/>
          </a:p>
        </p:txBody>
      </p:sp>
    </p:spTree>
    <p:extLst>
      <p:ext uri="{BB962C8B-B14F-4D97-AF65-F5344CB8AC3E}">
        <p14:creationId xmlns:p14="http://schemas.microsoft.com/office/powerpoint/2010/main" val="393862183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32951" y="99165"/>
            <a:ext cx="11310550" cy="931123"/>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r>
              <a:rPr lang="es-AR" sz="4000" b="1" dirty="0" smtClean="0"/>
              <a:t>Campos de Aplicación</a:t>
            </a:r>
            <a:endParaRPr lang="es-AR" sz="4000" b="1" dirty="0"/>
          </a:p>
        </p:txBody>
      </p:sp>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5" name="Marcador de número de diapositiva 4"/>
          <p:cNvSpPr>
            <a:spLocks noGrp="1"/>
          </p:cNvSpPr>
          <p:nvPr>
            <p:ph type="sldNum" sz="quarter" idx="12"/>
          </p:nvPr>
        </p:nvSpPr>
        <p:spPr/>
        <p:txBody>
          <a:bodyPr/>
          <a:lstStyle/>
          <a:p>
            <a:fld id="{FEB392A3-1FE7-46A9-BF0F-AA7F5CADFD58}" type="slidenum">
              <a:rPr lang="es-AR" smtClean="0"/>
              <a:t>47</a:t>
            </a:fld>
            <a:endParaRPr lang="es-AR"/>
          </a:p>
        </p:txBody>
      </p:sp>
      <p:sp>
        <p:nvSpPr>
          <p:cNvPr id="10" name="Rectángulo 9"/>
          <p:cNvSpPr/>
          <p:nvPr/>
        </p:nvSpPr>
        <p:spPr>
          <a:xfrm>
            <a:off x="182560" y="1246408"/>
            <a:ext cx="11791406" cy="5878532"/>
          </a:xfrm>
          <a:prstGeom prst="rect">
            <a:avLst/>
          </a:prstGeom>
        </p:spPr>
        <p:txBody>
          <a:bodyPr wrap="square">
            <a:spAutoFit/>
          </a:bodyPr>
          <a:lstStyle/>
          <a:p>
            <a:pPr marL="971550" lvl="1" indent="-514350" fontAlgn="base">
              <a:buFont typeface="Wingdings" panose="05000000000000000000" pitchFamily="2" charset="2"/>
              <a:buChar char="§"/>
            </a:pPr>
            <a:r>
              <a:rPr lang="es-AR" sz="2800" dirty="0" smtClean="0"/>
              <a:t>Servicios de tiempo crítico y emergencias</a:t>
            </a:r>
          </a:p>
          <a:p>
            <a:pPr marL="971550" lvl="1" indent="-514350" fontAlgn="base">
              <a:buFont typeface="Wingdings" panose="05000000000000000000" pitchFamily="2" charset="2"/>
              <a:buChar char="§"/>
            </a:pPr>
            <a:r>
              <a:rPr lang="es-AR" sz="2800" dirty="0" smtClean="0"/>
              <a:t>Reconocimiento de ubicación de un usuario móvil</a:t>
            </a:r>
          </a:p>
          <a:p>
            <a:pPr marL="971550" lvl="1" indent="-514350" fontAlgn="base">
              <a:buFont typeface="Wingdings" panose="05000000000000000000" pitchFamily="2" charset="2"/>
              <a:buChar char="§"/>
            </a:pPr>
            <a:r>
              <a:rPr lang="es-AR" sz="2800" dirty="0" smtClean="0"/>
              <a:t>Servicios de </a:t>
            </a:r>
            <a:r>
              <a:rPr lang="es-AR" sz="2800" dirty="0" err="1" smtClean="0"/>
              <a:t>iden</a:t>
            </a:r>
            <a:r>
              <a:rPr lang="es-AR" sz="2800" dirty="0" smtClean="0"/>
              <a:t>	</a:t>
            </a:r>
            <a:r>
              <a:rPr lang="es-AR" sz="2800" dirty="0" err="1" smtClean="0"/>
              <a:t>tidad</a:t>
            </a:r>
            <a:r>
              <a:rPr lang="es-AR" sz="2800" dirty="0" smtClean="0"/>
              <a:t> promulgada	para identificación de usuarios</a:t>
            </a:r>
          </a:p>
          <a:p>
            <a:pPr marL="971550" lvl="1" indent="-514350" fontAlgn="base">
              <a:buFont typeface="Wingdings" panose="05000000000000000000" pitchFamily="2" charset="2"/>
              <a:buChar char="§"/>
            </a:pPr>
            <a:r>
              <a:rPr lang="es-AR" sz="2800" dirty="0" smtClean="0"/>
              <a:t>Servicios de entrega de contenido</a:t>
            </a:r>
          </a:p>
          <a:p>
            <a:pPr marL="971550" lvl="1" indent="-514350" fontAlgn="base">
              <a:buFont typeface="Wingdings" panose="05000000000000000000" pitchFamily="2" charset="2"/>
              <a:buChar char="§"/>
            </a:pPr>
            <a:r>
              <a:rPr lang="es-AR" sz="2800" dirty="0"/>
              <a:t>Para mejorar la eficiencia de los procesos de negocio que incluyen actividades sensibles a la ubicación o el tiempo es crí­tico para reducir los costos de transacción o mejorar la calidad del </a:t>
            </a:r>
            <a:r>
              <a:rPr lang="es-AR" sz="2800" dirty="0" smtClean="0"/>
              <a:t>servicio</a:t>
            </a:r>
            <a:endParaRPr lang="es-AR" sz="2800" dirty="0"/>
          </a:p>
          <a:p>
            <a:pPr marL="971550" lvl="1" indent="-514350" fontAlgn="base">
              <a:buFont typeface="Wingdings" panose="05000000000000000000" pitchFamily="2" charset="2"/>
              <a:buChar char="§"/>
            </a:pPr>
            <a:r>
              <a:rPr lang="es-AR" sz="2800" dirty="0"/>
              <a:t>Oficina </a:t>
            </a:r>
            <a:r>
              <a:rPr lang="es-AR" sz="2800" dirty="0" smtClean="0"/>
              <a:t>Mobile</a:t>
            </a:r>
          </a:p>
          <a:p>
            <a:pPr marL="971550" lvl="1" indent="-514350" fontAlgn="base">
              <a:buFont typeface="Wingdings" panose="05000000000000000000" pitchFamily="2" charset="2"/>
              <a:buChar char="§"/>
            </a:pPr>
            <a:r>
              <a:rPr lang="es-AR" sz="2800" dirty="0" smtClean="0"/>
              <a:t>Entretenimientos</a:t>
            </a:r>
          </a:p>
          <a:p>
            <a:pPr marL="971550" lvl="1" indent="-514350" fontAlgn="base">
              <a:buFont typeface="Wingdings" panose="05000000000000000000" pitchFamily="2" charset="2"/>
              <a:buChar char="§"/>
            </a:pPr>
            <a:r>
              <a:rPr lang="es-AR" sz="2800" dirty="0" smtClean="0"/>
              <a:t>Etc.</a:t>
            </a:r>
            <a:endParaRPr lang="es-AR" sz="2800" dirty="0"/>
          </a:p>
          <a:p>
            <a:pPr marL="514350" indent="-514350">
              <a:buFont typeface="Wingdings" panose="05000000000000000000" pitchFamily="2" charset="2"/>
              <a:buChar char="ü"/>
            </a:pPr>
            <a:endParaRPr lang="es-AR" sz="3200" i="1" dirty="0">
              <a:solidFill>
                <a:srgbClr val="000000"/>
              </a:solidFill>
              <a:latin typeface="+mj-lt"/>
            </a:endParaRPr>
          </a:p>
          <a:p>
            <a:endParaRPr lang="es-AR" sz="3200" b="0" i="1" u="none" strike="noStrike" baseline="0" dirty="0" smtClean="0">
              <a:solidFill>
                <a:srgbClr val="000000"/>
              </a:solidFill>
              <a:latin typeface="+mj-lt"/>
            </a:endParaRPr>
          </a:p>
          <a:p>
            <a:pPr marL="514350" indent="-514350">
              <a:buFont typeface="Wingdings" panose="05000000000000000000" pitchFamily="2" charset="2"/>
              <a:buChar char="ü"/>
            </a:pPr>
            <a:endParaRPr lang="es-AR" sz="3200" b="0" i="1" u="none" strike="noStrike" baseline="0" dirty="0" smtClean="0">
              <a:solidFill>
                <a:srgbClr val="000000"/>
              </a:solidFill>
              <a:latin typeface="+mj-lt"/>
            </a:endParaRPr>
          </a:p>
        </p:txBody>
      </p:sp>
    </p:spTree>
    <p:extLst>
      <p:ext uri="{BB962C8B-B14F-4D97-AF65-F5344CB8AC3E}">
        <p14:creationId xmlns:p14="http://schemas.microsoft.com/office/powerpoint/2010/main" val="34786037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2951" y="99165"/>
            <a:ext cx="11310550" cy="931123"/>
          </a:xfrm>
        </p:spPr>
        <p:txBody>
          <a:bodyPr>
            <a:normAutofit/>
          </a:bodyPr>
          <a:lstStyle/>
          <a:p>
            <a:r>
              <a:rPr lang="es-AR" sz="4000" b="1" dirty="0" smtClean="0"/>
              <a:t>Dispositivos Móviles - Tipos</a:t>
            </a:r>
            <a:endParaRPr lang="es-AR" sz="4000" b="1" dirty="0"/>
          </a:p>
        </p:txBody>
      </p:sp>
      <p:sp>
        <p:nvSpPr>
          <p:cNvPr id="10" name="Rectángulo 9"/>
          <p:cNvSpPr/>
          <p:nvPr/>
        </p:nvSpPr>
        <p:spPr>
          <a:xfrm>
            <a:off x="130629" y="1303932"/>
            <a:ext cx="11791406" cy="5262979"/>
          </a:xfrm>
          <a:prstGeom prst="rect">
            <a:avLst/>
          </a:prstGeom>
        </p:spPr>
        <p:txBody>
          <a:bodyPr wrap="square">
            <a:spAutoFit/>
          </a:bodyPr>
          <a:lstStyle/>
          <a:p>
            <a:pPr lvl="1"/>
            <a:endParaRPr lang="es-AR" sz="2000" dirty="0" smtClean="0"/>
          </a:p>
          <a:p>
            <a:pPr marL="514350" lvl="1" indent="-514350">
              <a:buFont typeface="Wingdings" panose="05000000000000000000" pitchFamily="2" charset="2"/>
              <a:buChar char="ü"/>
            </a:pPr>
            <a:r>
              <a:rPr lang="es-AR" sz="2800" b="1" dirty="0" smtClean="0">
                <a:solidFill>
                  <a:srgbClr val="000000"/>
                </a:solidFill>
                <a:latin typeface="+mj-lt"/>
              </a:rPr>
              <a:t>Dispositivos Móviles no son solo los teléfonos móviles. </a:t>
            </a:r>
          </a:p>
          <a:p>
            <a:pPr marL="0" lvl="1"/>
            <a:endParaRPr lang="es-AR" sz="2400" dirty="0" smtClean="0">
              <a:solidFill>
                <a:srgbClr val="000000"/>
              </a:solidFill>
              <a:latin typeface="+mj-lt"/>
            </a:endParaRPr>
          </a:p>
          <a:p>
            <a:pPr marL="514350" lvl="1" indent="-514350">
              <a:buFont typeface="Wingdings" panose="05000000000000000000" pitchFamily="2" charset="2"/>
              <a:buChar char="ü"/>
            </a:pPr>
            <a:r>
              <a:rPr lang="es-AR" sz="2400" dirty="0" smtClean="0">
                <a:solidFill>
                  <a:srgbClr val="000000"/>
                </a:solidFill>
                <a:latin typeface="+mj-lt"/>
              </a:rPr>
              <a:t>En </a:t>
            </a:r>
            <a:r>
              <a:rPr lang="es-AR" sz="2400" dirty="0">
                <a:solidFill>
                  <a:srgbClr val="000000"/>
                </a:solidFill>
                <a:latin typeface="+mj-lt"/>
              </a:rPr>
              <a:t>la actualidad </a:t>
            </a:r>
            <a:r>
              <a:rPr lang="es-AR" sz="2400" dirty="0" smtClean="0">
                <a:solidFill>
                  <a:srgbClr val="000000"/>
                </a:solidFill>
                <a:latin typeface="+mj-lt"/>
              </a:rPr>
              <a:t>existen gran diversidad: PC </a:t>
            </a:r>
            <a:r>
              <a:rPr lang="es-AR" sz="2400" dirty="0">
                <a:solidFill>
                  <a:srgbClr val="000000"/>
                </a:solidFill>
                <a:latin typeface="+mj-lt"/>
              </a:rPr>
              <a:t>portátiles, PocketPC, tabletas, etc.</a:t>
            </a:r>
          </a:p>
          <a:p>
            <a:pPr marL="514350" lvl="1" indent="-514350">
              <a:buFont typeface="Wingdings" panose="05000000000000000000" pitchFamily="2" charset="2"/>
              <a:buChar char="ü"/>
            </a:pPr>
            <a:endParaRPr lang="es-AR" sz="2400" dirty="0">
              <a:solidFill>
                <a:srgbClr val="000000"/>
              </a:solidFill>
              <a:latin typeface="+mj-lt"/>
            </a:endParaRPr>
          </a:p>
          <a:p>
            <a:pPr marL="514350" lvl="1" indent="-514350">
              <a:buFont typeface="Wingdings" panose="05000000000000000000" pitchFamily="2" charset="2"/>
              <a:buChar char="ü"/>
            </a:pPr>
            <a:r>
              <a:rPr lang="es-AR" sz="2400" dirty="0" smtClean="0">
                <a:solidFill>
                  <a:srgbClr val="000000"/>
                </a:solidFill>
                <a:latin typeface="+mj-lt"/>
              </a:rPr>
              <a:t>Problemática </a:t>
            </a:r>
            <a:r>
              <a:rPr lang="es-AR" sz="2400" dirty="0">
                <a:solidFill>
                  <a:srgbClr val="000000"/>
                </a:solidFill>
                <a:latin typeface="+mj-lt"/>
              </a:rPr>
              <a:t>para quien debe </a:t>
            </a:r>
            <a:r>
              <a:rPr lang="es-AR" sz="2400" dirty="0" smtClean="0">
                <a:solidFill>
                  <a:srgbClr val="000000"/>
                </a:solidFill>
                <a:latin typeface="+mj-lt"/>
              </a:rPr>
              <a:t>programarlos –&gt;  </a:t>
            </a:r>
          </a:p>
          <a:p>
            <a:pPr marL="514350" lvl="1" indent="-514350">
              <a:buFont typeface="Wingdings" panose="05000000000000000000" pitchFamily="2" charset="2"/>
              <a:buChar char="ü"/>
            </a:pPr>
            <a:endParaRPr lang="es-AR" sz="2400" dirty="0">
              <a:solidFill>
                <a:srgbClr val="000000"/>
              </a:solidFill>
              <a:latin typeface="+mj-lt"/>
            </a:endParaRPr>
          </a:p>
          <a:p>
            <a:pPr marL="1428750" lvl="3" indent="-514350">
              <a:buFont typeface="Courier New" panose="02070309020205020404" pitchFamily="49" charset="0"/>
              <a:buChar char="o"/>
            </a:pPr>
            <a:r>
              <a:rPr lang="es-AR" sz="2400" dirty="0" smtClean="0">
                <a:solidFill>
                  <a:srgbClr val="000000"/>
                </a:solidFill>
                <a:latin typeface="+mj-lt"/>
              </a:rPr>
              <a:t>cada </a:t>
            </a:r>
            <a:r>
              <a:rPr lang="es-AR" sz="2400" dirty="0">
                <a:solidFill>
                  <a:srgbClr val="000000"/>
                </a:solidFill>
                <a:latin typeface="+mj-lt"/>
              </a:rPr>
              <a:t>uno tiene </a:t>
            </a:r>
            <a:r>
              <a:rPr lang="es-AR" sz="2400" dirty="0" smtClean="0">
                <a:solidFill>
                  <a:srgbClr val="000000"/>
                </a:solidFill>
                <a:latin typeface="+mj-lt"/>
              </a:rPr>
              <a:t>características particulares</a:t>
            </a:r>
          </a:p>
          <a:p>
            <a:pPr marL="1428750" lvl="3" indent="-514350">
              <a:buFont typeface="Courier New" panose="02070309020205020404" pitchFamily="49" charset="0"/>
              <a:buChar char="o"/>
            </a:pPr>
            <a:r>
              <a:rPr lang="es-AR" sz="2400" dirty="0" smtClean="0">
                <a:solidFill>
                  <a:srgbClr val="000000"/>
                </a:solidFill>
                <a:latin typeface="+mj-lt"/>
              </a:rPr>
              <a:t>dispone </a:t>
            </a:r>
            <a:r>
              <a:rPr lang="es-AR" sz="2400" dirty="0">
                <a:solidFill>
                  <a:srgbClr val="000000"/>
                </a:solidFill>
                <a:latin typeface="+mj-lt"/>
              </a:rPr>
              <a:t>de una memoria determinada </a:t>
            </a:r>
            <a:endParaRPr lang="es-AR" sz="2400" dirty="0" smtClean="0">
              <a:solidFill>
                <a:srgbClr val="000000"/>
              </a:solidFill>
              <a:latin typeface="+mj-lt"/>
            </a:endParaRPr>
          </a:p>
          <a:p>
            <a:pPr marL="1428750" lvl="3" indent="-514350">
              <a:buFont typeface="Courier New" panose="02070309020205020404" pitchFamily="49" charset="0"/>
              <a:buChar char="o"/>
            </a:pPr>
            <a:r>
              <a:rPr lang="es-AR" sz="2400" dirty="0" smtClean="0">
                <a:solidFill>
                  <a:srgbClr val="000000"/>
                </a:solidFill>
                <a:latin typeface="+mj-lt"/>
              </a:rPr>
              <a:t>soportar </a:t>
            </a:r>
            <a:r>
              <a:rPr lang="es-AR" sz="2400" dirty="0">
                <a:solidFill>
                  <a:srgbClr val="000000"/>
                </a:solidFill>
                <a:latin typeface="+mj-lt"/>
              </a:rPr>
              <a:t>un lenguaje y </a:t>
            </a:r>
            <a:r>
              <a:rPr lang="es-AR" sz="2400" dirty="0" smtClean="0">
                <a:solidFill>
                  <a:srgbClr val="000000"/>
                </a:solidFill>
                <a:latin typeface="+mj-lt"/>
              </a:rPr>
              <a:t>entorno específico</a:t>
            </a:r>
            <a:endParaRPr lang="es-AR" sz="2000" dirty="0">
              <a:solidFill>
                <a:srgbClr val="000000"/>
              </a:solidFill>
              <a:latin typeface="+mj-lt"/>
            </a:endParaRPr>
          </a:p>
          <a:p>
            <a:pPr marL="514350" indent="-514350">
              <a:buFont typeface="Wingdings" panose="05000000000000000000" pitchFamily="2" charset="2"/>
              <a:buChar char="ü"/>
            </a:pPr>
            <a:endParaRPr lang="es-AR" sz="3200" i="1" dirty="0" smtClean="0">
              <a:solidFill>
                <a:srgbClr val="000000"/>
              </a:solidFill>
              <a:latin typeface="+mj-lt"/>
            </a:endParaRPr>
          </a:p>
          <a:p>
            <a:endParaRPr lang="es-AR" sz="3200" b="0" i="1" u="none" strike="noStrike" baseline="0" dirty="0" smtClean="0">
              <a:solidFill>
                <a:srgbClr val="000000"/>
              </a:solidFill>
              <a:latin typeface="+mj-lt"/>
            </a:endParaRPr>
          </a:p>
          <a:p>
            <a:pPr marL="514350" indent="-514350">
              <a:buFont typeface="Wingdings" panose="05000000000000000000" pitchFamily="2" charset="2"/>
              <a:buChar char="ü"/>
            </a:pPr>
            <a:endParaRPr lang="es-AR" sz="3200" b="0" i="1" u="none" strike="noStrike" baseline="0" dirty="0" smtClean="0">
              <a:solidFill>
                <a:srgbClr val="000000"/>
              </a:solidFill>
              <a:latin typeface="+mj-lt"/>
            </a:endParaRPr>
          </a:p>
        </p:txBody>
      </p:sp>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4" name="Marcador de número de diapositiva 3"/>
          <p:cNvSpPr>
            <a:spLocks noGrp="1"/>
          </p:cNvSpPr>
          <p:nvPr>
            <p:ph type="sldNum" sz="quarter" idx="12"/>
          </p:nvPr>
        </p:nvSpPr>
        <p:spPr/>
        <p:txBody>
          <a:bodyPr/>
          <a:lstStyle/>
          <a:p>
            <a:fld id="{FEB392A3-1FE7-46A9-BF0F-AA7F5CADFD58}" type="slidenum">
              <a:rPr lang="es-AR" smtClean="0"/>
              <a:t>5</a:t>
            </a:fld>
            <a:endParaRPr lang="es-AR"/>
          </a:p>
        </p:txBody>
      </p:sp>
    </p:spTree>
    <p:extLst>
      <p:ext uri="{BB962C8B-B14F-4D97-AF65-F5344CB8AC3E}">
        <p14:creationId xmlns:p14="http://schemas.microsoft.com/office/powerpoint/2010/main" val="14206262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64305" y="270475"/>
            <a:ext cx="7968656" cy="707886"/>
          </a:xfrm>
          <a:prstGeom prst="rect">
            <a:avLst/>
          </a:prstGeom>
        </p:spPr>
        <p:txBody>
          <a:bodyPr wrap="none">
            <a:spAutoFit/>
          </a:bodyPr>
          <a:lstStyle/>
          <a:p>
            <a:r>
              <a:rPr lang="es-AR" sz="4000" b="1" i="0" u="none" strike="noStrike" baseline="0" dirty="0" smtClean="0">
                <a:solidFill>
                  <a:srgbClr val="000000"/>
                </a:solidFill>
                <a:latin typeface="+mj-lt"/>
              </a:rPr>
              <a:t>Amplia Gama de Dispositivos Móviles </a:t>
            </a:r>
            <a:endParaRPr lang="es-AR" sz="4000" b="1" dirty="0">
              <a:latin typeface="+mj-lt"/>
            </a:endParaRPr>
          </a:p>
        </p:txBody>
      </p:sp>
      <p:pic>
        <p:nvPicPr>
          <p:cNvPr id="4" name="Imagen 3"/>
          <p:cNvPicPr>
            <a:picLocks noChangeAspect="1"/>
          </p:cNvPicPr>
          <p:nvPr/>
        </p:nvPicPr>
        <p:blipFill>
          <a:blip r:embed="rId2"/>
          <a:stretch>
            <a:fillRect/>
          </a:stretch>
        </p:blipFill>
        <p:spPr>
          <a:xfrm>
            <a:off x="1929564" y="1938086"/>
            <a:ext cx="8172450" cy="3543300"/>
          </a:xfrm>
          <a:prstGeom prst="rect">
            <a:avLst/>
          </a:prstGeom>
        </p:spPr>
      </p:pic>
      <p:sp>
        <p:nvSpPr>
          <p:cNvPr id="3" name="Marcador de pie de página 2"/>
          <p:cNvSpPr>
            <a:spLocks noGrp="1"/>
          </p:cNvSpPr>
          <p:nvPr>
            <p:ph type="ftr" sz="quarter" idx="11"/>
          </p:nvPr>
        </p:nvSpPr>
        <p:spPr/>
        <p:txBody>
          <a:bodyPr/>
          <a:lstStyle/>
          <a:p>
            <a:r>
              <a:rPr lang="es-AR" smtClean="0"/>
              <a:t>Ing. Cintia V. Gioia</a:t>
            </a:r>
            <a:endParaRPr lang="es-AR" dirty="0"/>
          </a:p>
        </p:txBody>
      </p:sp>
      <p:sp>
        <p:nvSpPr>
          <p:cNvPr id="5" name="Marcador de número de diapositiva 4"/>
          <p:cNvSpPr>
            <a:spLocks noGrp="1"/>
          </p:cNvSpPr>
          <p:nvPr>
            <p:ph type="sldNum" sz="quarter" idx="12"/>
          </p:nvPr>
        </p:nvSpPr>
        <p:spPr/>
        <p:txBody>
          <a:bodyPr/>
          <a:lstStyle/>
          <a:p>
            <a:fld id="{FEB392A3-1FE7-46A9-BF0F-AA7F5CADFD58}" type="slidenum">
              <a:rPr lang="es-AR" smtClean="0"/>
              <a:t>6</a:t>
            </a:fld>
            <a:endParaRPr lang="es-AR"/>
          </a:p>
        </p:txBody>
      </p:sp>
    </p:spTree>
    <p:extLst>
      <p:ext uri="{BB962C8B-B14F-4D97-AF65-F5344CB8AC3E}">
        <p14:creationId xmlns:p14="http://schemas.microsoft.com/office/powerpoint/2010/main" val="21569381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2951" y="99165"/>
            <a:ext cx="11310550" cy="931123"/>
          </a:xfrm>
        </p:spPr>
        <p:txBody>
          <a:bodyPr>
            <a:normAutofit/>
          </a:bodyPr>
          <a:lstStyle/>
          <a:p>
            <a:r>
              <a:rPr lang="es-AR" sz="4000" b="1" dirty="0" smtClean="0"/>
              <a:t>Dispositivos Móviles - Tipos</a:t>
            </a:r>
            <a:endParaRPr lang="es-AR" sz="4000" b="1" dirty="0"/>
          </a:p>
        </p:txBody>
      </p:sp>
      <p:sp>
        <p:nvSpPr>
          <p:cNvPr id="10" name="Rectángulo 9"/>
          <p:cNvSpPr/>
          <p:nvPr/>
        </p:nvSpPr>
        <p:spPr>
          <a:xfrm>
            <a:off x="130629" y="1303932"/>
            <a:ext cx="11791406" cy="5139869"/>
          </a:xfrm>
          <a:prstGeom prst="rect">
            <a:avLst/>
          </a:prstGeom>
        </p:spPr>
        <p:txBody>
          <a:bodyPr wrap="square">
            <a:spAutoFit/>
          </a:bodyPr>
          <a:lstStyle/>
          <a:p>
            <a:pPr marL="514350" indent="-514350">
              <a:buFont typeface="Wingdings" panose="05000000000000000000" pitchFamily="2" charset="2"/>
              <a:buChar char="ü"/>
            </a:pPr>
            <a:r>
              <a:rPr lang="es-AR" sz="3200" b="1" dirty="0" err="1" smtClean="0">
                <a:solidFill>
                  <a:srgbClr val="000000"/>
                </a:solidFill>
                <a:latin typeface="+mj-lt"/>
              </a:rPr>
              <a:t>HandHeld</a:t>
            </a:r>
            <a:r>
              <a:rPr lang="es-AR" sz="3200" b="1" dirty="0" smtClean="0">
                <a:solidFill>
                  <a:srgbClr val="000000"/>
                </a:solidFill>
                <a:latin typeface="+mj-lt"/>
              </a:rPr>
              <a:t> </a:t>
            </a:r>
            <a:r>
              <a:rPr lang="es-AR" sz="3200" b="1" dirty="0">
                <a:solidFill>
                  <a:srgbClr val="000000"/>
                </a:solidFill>
                <a:latin typeface="+mj-lt"/>
              </a:rPr>
              <a:t>PC: </a:t>
            </a:r>
            <a:endParaRPr lang="es-AR" sz="3200" b="1" dirty="0" smtClean="0">
              <a:solidFill>
                <a:srgbClr val="000000"/>
              </a:solidFill>
              <a:latin typeface="+mj-lt"/>
            </a:endParaRPr>
          </a:p>
          <a:p>
            <a:pPr marL="800100" lvl="1" indent="-342900">
              <a:buFont typeface="Arial" panose="020B0604020202020204" pitchFamily="34" charset="0"/>
              <a:buChar char="•"/>
            </a:pPr>
            <a:r>
              <a:rPr lang="es-AR" sz="2000" dirty="0"/>
              <a:t>El término </a:t>
            </a:r>
            <a:r>
              <a:rPr lang="es-AR" sz="2000" dirty="0" err="1"/>
              <a:t>handheld</a:t>
            </a:r>
            <a:r>
              <a:rPr lang="es-AR" sz="2000" dirty="0"/>
              <a:t> del idioma inglés significa llevar en la mano. </a:t>
            </a:r>
            <a:endParaRPr lang="es-AR" sz="2000" dirty="0" smtClean="0"/>
          </a:p>
          <a:p>
            <a:pPr marL="800100" lvl="1" indent="-342900">
              <a:buFont typeface="Arial" panose="020B0604020202020204" pitchFamily="34" charset="0"/>
              <a:buChar char="•"/>
            </a:pPr>
            <a:r>
              <a:rPr lang="es-AR" sz="2000" dirty="0" smtClean="0"/>
              <a:t>Agendas Personales.</a:t>
            </a:r>
          </a:p>
          <a:p>
            <a:pPr marL="800100" lvl="1" indent="-342900">
              <a:buFont typeface="Arial" panose="020B0604020202020204" pitchFamily="34" charset="0"/>
              <a:buChar char="•"/>
            </a:pPr>
            <a:r>
              <a:rPr lang="es-AR" sz="2000" dirty="0" smtClean="0"/>
              <a:t>Llamados </a:t>
            </a:r>
            <a:r>
              <a:rPr lang="es-AR" sz="2000" dirty="0"/>
              <a:t>PDA (Personal Digital </a:t>
            </a:r>
            <a:r>
              <a:rPr lang="es-AR" sz="2000" dirty="0" err="1"/>
              <a:t>Assistants</a:t>
            </a:r>
            <a:r>
              <a:rPr lang="es-AR" sz="2000" dirty="0" smtClean="0"/>
              <a:t>).</a:t>
            </a:r>
          </a:p>
          <a:p>
            <a:pPr marL="800100" lvl="1" indent="-342900">
              <a:buFont typeface="Arial" panose="020B0604020202020204" pitchFamily="34" charset="0"/>
              <a:buChar char="•"/>
            </a:pPr>
            <a:r>
              <a:rPr lang="es-AR" sz="2000" dirty="0" smtClean="0"/>
              <a:t>Ordenadores </a:t>
            </a:r>
            <a:r>
              <a:rPr lang="es-AR" sz="2000" dirty="0"/>
              <a:t>de la palma de la mano (portátiles) y fueron diseñados originalmente como organizadores personales. </a:t>
            </a:r>
            <a:endParaRPr lang="es-AR" sz="2000" dirty="0" smtClean="0"/>
          </a:p>
          <a:p>
            <a:pPr marL="800100" lvl="1" indent="-342900">
              <a:buFont typeface="Arial" panose="020B0604020202020204" pitchFamily="34" charset="0"/>
              <a:buChar char="•"/>
            </a:pPr>
            <a:r>
              <a:rPr lang="es-AR" sz="2000" dirty="0" smtClean="0"/>
              <a:t>Características básicas: agenda</a:t>
            </a:r>
            <a:r>
              <a:rPr lang="es-AR" sz="2000" dirty="0"/>
              <a:t>, libreta de direcciones, lista de </a:t>
            </a:r>
            <a:r>
              <a:rPr lang="es-AR" sz="2000" dirty="0" smtClean="0"/>
              <a:t>tareas </a:t>
            </a:r>
            <a:r>
              <a:rPr lang="es-AR" sz="2000" dirty="0"/>
              <a:t>y bloc de notas. </a:t>
            </a:r>
            <a:endParaRPr lang="es-AR" sz="2000" dirty="0" smtClean="0"/>
          </a:p>
          <a:p>
            <a:pPr marL="800100" lvl="1" indent="-342900">
              <a:buFont typeface="Arial" panose="020B0604020202020204" pitchFamily="34" charset="0"/>
              <a:buChar char="•"/>
            </a:pPr>
            <a:r>
              <a:rPr lang="es-AR" sz="2000" dirty="0" smtClean="0"/>
              <a:t>Tienen </a:t>
            </a:r>
            <a:r>
              <a:rPr lang="es-AR" sz="2000" dirty="0"/>
              <a:t>la capacidad de ejecutar una gran variedad de aplicaciones cliente y basadas en web, teléfono móvil, fax, GPS, etc. Complementa las PC portátiles. </a:t>
            </a:r>
            <a:endParaRPr lang="es-AR" sz="2000" dirty="0" smtClean="0"/>
          </a:p>
          <a:p>
            <a:pPr marL="800100" lvl="1" indent="-342900">
              <a:buFont typeface="Arial" panose="020B0604020202020204" pitchFamily="34" charset="0"/>
              <a:buChar char="•"/>
            </a:pPr>
            <a:r>
              <a:rPr lang="es-AR" sz="2000" dirty="0" smtClean="0"/>
              <a:t>Ejemplo</a:t>
            </a:r>
            <a:r>
              <a:rPr lang="es-AR" sz="2000" dirty="0"/>
              <a:t>: Palm, PocketPC, BlackBerry</a:t>
            </a:r>
            <a:r>
              <a:rPr lang="es-AR" sz="2000" dirty="0" smtClean="0"/>
              <a:t>.</a:t>
            </a:r>
          </a:p>
          <a:p>
            <a:pPr lvl="1"/>
            <a:endParaRPr lang="es-AR" sz="2000" dirty="0"/>
          </a:p>
          <a:p>
            <a:pPr marL="514350" indent="-514350">
              <a:buFont typeface="Wingdings" panose="05000000000000000000" pitchFamily="2" charset="2"/>
              <a:buChar char="ü"/>
            </a:pPr>
            <a:endParaRPr lang="es-AR" sz="3200" i="1" dirty="0">
              <a:solidFill>
                <a:srgbClr val="000000"/>
              </a:solidFill>
              <a:latin typeface="+mj-lt"/>
            </a:endParaRPr>
          </a:p>
          <a:p>
            <a:endParaRPr lang="es-AR" sz="3200" b="0" i="1" u="none" strike="noStrike" baseline="0" dirty="0" smtClean="0">
              <a:solidFill>
                <a:srgbClr val="000000"/>
              </a:solidFill>
              <a:latin typeface="+mj-lt"/>
            </a:endParaRPr>
          </a:p>
          <a:p>
            <a:pPr marL="514350" indent="-514350">
              <a:buFont typeface="Wingdings" panose="05000000000000000000" pitchFamily="2" charset="2"/>
              <a:buChar char="ü"/>
            </a:pPr>
            <a:endParaRPr lang="es-AR" sz="3200" b="0" i="1" u="none" strike="noStrike" baseline="0" dirty="0" smtClean="0">
              <a:solidFill>
                <a:srgbClr val="000000"/>
              </a:solidFill>
              <a:latin typeface="+mj-lt"/>
            </a:endParaRPr>
          </a:p>
        </p:txBody>
      </p:sp>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4" name="Marcador de número de diapositiva 3"/>
          <p:cNvSpPr>
            <a:spLocks noGrp="1"/>
          </p:cNvSpPr>
          <p:nvPr>
            <p:ph type="sldNum" sz="quarter" idx="12"/>
          </p:nvPr>
        </p:nvSpPr>
        <p:spPr/>
        <p:txBody>
          <a:bodyPr/>
          <a:lstStyle/>
          <a:p>
            <a:fld id="{FEB392A3-1FE7-46A9-BF0F-AA7F5CADFD58}" type="slidenum">
              <a:rPr lang="es-AR" smtClean="0"/>
              <a:t>7</a:t>
            </a:fld>
            <a:endParaRPr lang="es-AR"/>
          </a:p>
        </p:txBody>
      </p:sp>
    </p:spTree>
    <p:extLst>
      <p:ext uri="{BB962C8B-B14F-4D97-AF65-F5344CB8AC3E}">
        <p14:creationId xmlns:p14="http://schemas.microsoft.com/office/powerpoint/2010/main" val="19976038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2951" y="99165"/>
            <a:ext cx="11310550" cy="931123"/>
          </a:xfrm>
        </p:spPr>
        <p:txBody>
          <a:bodyPr>
            <a:normAutofit/>
          </a:bodyPr>
          <a:lstStyle/>
          <a:p>
            <a:r>
              <a:rPr lang="es-AR" sz="4000" b="1" dirty="0" smtClean="0"/>
              <a:t>Dispositivos Móviles - Tipos</a:t>
            </a:r>
            <a:endParaRPr lang="es-AR" sz="4000" b="1" dirty="0"/>
          </a:p>
        </p:txBody>
      </p:sp>
      <p:sp>
        <p:nvSpPr>
          <p:cNvPr id="10" name="Rectángulo 9"/>
          <p:cNvSpPr/>
          <p:nvPr/>
        </p:nvSpPr>
        <p:spPr>
          <a:xfrm>
            <a:off x="130629" y="1303932"/>
            <a:ext cx="11791406" cy="6063198"/>
          </a:xfrm>
          <a:prstGeom prst="rect">
            <a:avLst/>
          </a:prstGeom>
        </p:spPr>
        <p:txBody>
          <a:bodyPr wrap="square">
            <a:spAutoFit/>
          </a:bodyPr>
          <a:lstStyle/>
          <a:p>
            <a:pPr marL="514350" indent="-514350">
              <a:buFont typeface="Wingdings" panose="05000000000000000000" pitchFamily="2" charset="2"/>
              <a:buChar char="ü"/>
            </a:pPr>
            <a:r>
              <a:rPr lang="es-AR" sz="3200" b="1" dirty="0" smtClean="0">
                <a:solidFill>
                  <a:srgbClr val="000000"/>
                </a:solidFill>
                <a:latin typeface="+mj-lt"/>
              </a:rPr>
              <a:t>Teléfono móvil</a:t>
            </a:r>
            <a:r>
              <a:rPr lang="es-AR" sz="3200" dirty="0">
                <a:solidFill>
                  <a:srgbClr val="000000"/>
                </a:solidFill>
                <a:latin typeface="+mj-lt"/>
              </a:rPr>
              <a:t> </a:t>
            </a:r>
            <a:endParaRPr lang="es-AR" sz="3200" dirty="0" smtClean="0">
              <a:solidFill>
                <a:srgbClr val="000000"/>
              </a:solidFill>
              <a:latin typeface="+mj-lt"/>
            </a:endParaRPr>
          </a:p>
          <a:p>
            <a:pPr marL="800100" lvl="1" indent="-342900">
              <a:buFont typeface="Arial" panose="020B0604020202020204" pitchFamily="34" charset="0"/>
              <a:buChar char="•"/>
            </a:pPr>
            <a:r>
              <a:rPr lang="es-AR" sz="2000" dirty="0"/>
              <a:t>Simples y limitados en potencia, memoria, visualización e interacción</a:t>
            </a:r>
            <a:r>
              <a:rPr lang="es-AR" sz="2000" dirty="0" smtClean="0"/>
              <a:t>.</a:t>
            </a:r>
          </a:p>
          <a:p>
            <a:pPr marL="800100" lvl="1" indent="-342900">
              <a:buFont typeface="Arial" panose="020B0604020202020204" pitchFamily="34" charset="0"/>
              <a:buChar char="•"/>
            </a:pPr>
            <a:r>
              <a:rPr lang="es-AR" sz="2000" dirty="0"/>
              <a:t>Componentes básicos: </a:t>
            </a:r>
            <a:r>
              <a:rPr lang="es-AR" sz="2000" dirty="0" smtClean="0"/>
              <a:t>micrófono, altavoz, pantalla </a:t>
            </a:r>
            <a:r>
              <a:rPr lang="es-AR" sz="2000" dirty="0"/>
              <a:t>de cristal líquido o </a:t>
            </a:r>
            <a:r>
              <a:rPr lang="es-AR" sz="2000" dirty="0" smtClean="0"/>
              <a:t>plasma, teclado, antena, </a:t>
            </a:r>
            <a:r>
              <a:rPr lang="es-AR" sz="2000" dirty="0"/>
              <a:t/>
            </a:r>
            <a:br>
              <a:rPr lang="es-AR" sz="2000" dirty="0"/>
            </a:br>
            <a:r>
              <a:rPr lang="es-AR" sz="2000" dirty="0" smtClean="0"/>
              <a:t>batería, placa </a:t>
            </a:r>
            <a:r>
              <a:rPr lang="es-AR" sz="2000" dirty="0"/>
              <a:t>de </a:t>
            </a:r>
            <a:r>
              <a:rPr lang="es-AR" sz="2000" dirty="0" smtClean="0"/>
              <a:t>circuitos.</a:t>
            </a:r>
            <a:endParaRPr lang="es-AR" sz="2000" dirty="0"/>
          </a:p>
          <a:p>
            <a:pPr marL="800100" lvl="1" indent="-342900">
              <a:buFont typeface="Arial" panose="020B0604020202020204" pitchFamily="34" charset="0"/>
              <a:buChar char="•"/>
            </a:pPr>
            <a:r>
              <a:rPr lang="es-AR" sz="2000" dirty="0"/>
              <a:t>Las ventajas que presenta un teléfono móvil como tipo de dispositivo móvil son varias:</a:t>
            </a:r>
          </a:p>
          <a:p>
            <a:pPr marL="1257300" lvl="2" indent="-342900">
              <a:buFont typeface="Courier New" panose="02070309020205020404" pitchFamily="49" charset="0"/>
              <a:buChar char="o"/>
            </a:pPr>
            <a:r>
              <a:rPr lang="es-AR" sz="2000" dirty="0"/>
              <a:t>Muy </a:t>
            </a:r>
            <a:r>
              <a:rPr lang="es-AR" sz="2000" dirty="0" smtClean="0"/>
              <a:t>extendido.</a:t>
            </a:r>
            <a:endParaRPr lang="es-AR" sz="2000" dirty="0"/>
          </a:p>
          <a:p>
            <a:pPr marL="1257300" lvl="2" indent="-342900">
              <a:buFont typeface="Courier New" panose="02070309020205020404" pitchFamily="49" charset="0"/>
              <a:buChar char="o"/>
            </a:pPr>
            <a:r>
              <a:rPr lang="es-AR" sz="2000" dirty="0" smtClean="0"/>
              <a:t>Ligero </a:t>
            </a:r>
            <a:r>
              <a:rPr lang="es-AR" sz="2000" dirty="0"/>
              <a:t>y transportable</a:t>
            </a:r>
            <a:r>
              <a:rPr lang="es-AR" sz="2000" dirty="0" smtClean="0"/>
              <a:t>.</a:t>
            </a:r>
          </a:p>
          <a:p>
            <a:pPr marL="1257300" lvl="2" indent="-342900">
              <a:buFont typeface="Courier New" panose="02070309020205020404" pitchFamily="49" charset="0"/>
              <a:buChar char="o"/>
            </a:pPr>
            <a:r>
              <a:rPr lang="es-AR" sz="2000" dirty="0" smtClean="0"/>
              <a:t>Económico.</a:t>
            </a:r>
          </a:p>
          <a:p>
            <a:pPr marL="1257300" lvl="2" indent="-342900">
              <a:buFont typeface="Courier New" panose="02070309020205020404" pitchFamily="49" charset="0"/>
              <a:buChar char="o"/>
            </a:pPr>
            <a:r>
              <a:rPr lang="es-AR" sz="2000" dirty="0"/>
              <a:t>P</a:t>
            </a:r>
            <a:r>
              <a:rPr lang="es-AR" sz="2000" dirty="0" smtClean="0"/>
              <a:t>restaciones </a:t>
            </a:r>
            <a:r>
              <a:rPr lang="es-AR" sz="2000" dirty="0"/>
              <a:t>de comunicación innatas</a:t>
            </a:r>
          </a:p>
          <a:p>
            <a:pPr marL="800100" lvl="1" indent="-342900">
              <a:buFont typeface="Arial" panose="020B0604020202020204" pitchFamily="34" charset="0"/>
              <a:buChar char="•"/>
            </a:pPr>
            <a:r>
              <a:rPr lang="es-AR" sz="2000" dirty="0"/>
              <a:t>Algunos inconvenientes:</a:t>
            </a:r>
          </a:p>
          <a:p>
            <a:pPr marL="1257300" lvl="2" indent="-342900">
              <a:buFont typeface="Courier New" panose="02070309020205020404" pitchFamily="49" charset="0"/>
              <a:buChar char="o"/>
            </a:pPr>
            <a:r>
              <a:rPr lang="es-AR" sz="2000" dirty="0" smtClean="0"/>
              <a:t>Poca </a:t>
            </a:r>
            <a:r>
              <a:rPr lang="es-AR" sz="2000" dirty="0"/>
              <a:t>potencia de </a:t>
            </a:r>
            <a:r>
              <a:rPr lang="es-AR" sz="2000" dirty="0" smtClean="0"/>
              <a:t>proceso.</a:t>
            </a:r>
          </a:p>
          <a:p>
            <a:pPr marL="1257300" lvl="2" indent="-342900">
              <a:buFont typeface="Courier New" panose="02070309020205020404" pitchFamily="49" charset="0"/>
              <a:buChar char="o"/>
            </a:pPr>
            <a:r>
              <a:rPr lang="es-AR" sz="2000" dirty="0"/>
              <a:t>P</a:t>
            </a:r>
            <a:r>
              <a:rPr lang="es-AR" sz="2000" dirty="0" smtClean="0"/>
              <a:t>oca memoria.</a:t>
            </a:r>
          </a:p>
          <a:p>
            <a:pPr marL="1257300" lvl="2" indent="-342900">
              <a:buFont typeface="Courier New" panose="02070309020205020404" pitchFamily="49" charset="0"/>
              <a:buChar char="o"/>
            </a:pPr>
            <a:r>
              <a:rPr lang="es-AR" sz="2000" dirty="0"/>
              <a:t>C</a:t>
            </a:r>
            <a:r>
              <a:rPr lang="es-AR" sz="2000" dirty="0" smtClean="0"/>
              <a:t>apacidades </a:t>
            </a:r>
            <a:r>
              <a:rPr lang="es-AR" sz="2000" dirty="0"/>
              <a:t>de visualización </a:t>
            </a:r>
            <a:r>
              <a:rPr lang="es-AR" sz="2000" dirty="0" smtClean="0"/>
              <a:t>limitada.</a:t>
            </a:r>
          </a:p>
          <a:p>
            <a:pPr marL="1257300" lvl="2" indent="-342900">
              <a:buFont typeface="Courier New" panose="02070309020205020404" pitchFamily="49" charset="0"/>
              <a:buChar char="o"/>
            </a:pPr>
            <a:r>
              <a:rPr lang="es-AR" sz="2000" dirty="0"/>
              <a:t>I</a:t>
            </a:r>
            <a:r>
              <a:rPr lang="es-AR" sz="2000" dirty="0" smtClean="0"/>
              <a:t>nteracción </a:t>
            </a:r>
            <a:r>
              <a:rPr lang="es-AR" sz="2000" dirty="0"/>
              <a:t>avanzada difícil</a:t>
            </a:r>
          </a:p>
          <a:p>
            <a:pPr marL="514350" indent="-514350">
              <a:buFont typeface="Wingdings" panose="05000000000000000000" pitchFamily="2" charset="2"/>
              <a:buChar char="ü"/>
            </a:pPr>
            <a:endParaRPr lang="es-AR" sz="3200" i="1" dirty="0">
              <a:solidFill>
                <a:srgbClr val="000000"/>
              </a:solidFill>
              <a:latin typeface="+mj-lt"/>
            </a:endParaRPr>
          </a:p>
          <a:p>
            <a:endParaRPr lang="es-AR" sz="3200" b="0" i="1" u="none" strike="noStrike" baseline="0" dirty="0" smtClean="0">
              <a:solidFill>
                <a:srgbClr val="000000"/>
              </a:solidFill>
              <a:latin typeface="+mj-lt"/>
            </a:endParaRPr>
          </a:p>
          <a:p>
            <a:pPr marL="514350" indent="-514350">
              <a:buFont typeface="Wingdings" panose="05000000000000000000" pitchFamily="2" charset="2"/>
              <a:buChar char="ü"/>
            </a:pPr>
            <a:endParaRPr lang="es-AR" sz="3200" b="0" i="1" u="none" strike="noStrike" baseline="0" dirty="0" smtClean="0">
              <a:solidFill>
                <a:srgbClr val="000000"/>
              </a:solidFill>
              <a:latin typeface="+mj-lt"/>
            </a:endParaRPr>
          </a:p>
        </p:txBody>
      </p:sp>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4" name="Marcador de número de diapositiva 3"/>
          <p:cNvSpPr>
            <a:spLocks noGrp="1"/>
          </p:cNvSpPr>
          <p:nvPr>
            <p:ph type="sldNum" sz="quarter" idx="12"/>
          </p:nvPr>
        </p:nvSpPr>
        <p:spPr/>
        <p:txBody>
          <a:bodyPr/>
          <a:lstStyle/>
          <a:p>
            <a:fld id="{FEB392A3-1FE7-46A9-BF0F-AA7F5CADFD58}" type="slidenum">
              <a:rPr lang="es-AR" smtClean="0"/>
              <a:t>8</a:t>
            </a:fld>
            <a:endParaRPr lang="es-AR"/>
          </a:p>
        </p:txBody>
      </p:sp>
    </p:spTree>
    <p:extLst>
      <p:ext uri="{BB962C8B-B14F-4D97-AF65-F5344CB8AC3E}">
        <p14:creationId xmlns:p14="http://schemas.microsoft.com/office/powerpoint/2010/main" val="41310454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2951" y="99165"/>
            <a:ext cx="11310550" cy="931123"/>
          </a:xfrm>
        </p:spPr>
        <p:txBody>
          <a:bodyPr>
            <a:normAutofit/>
          </a:bodyPr>
          <a:lstStyle/>
          <a:p>
            <a:r>
              <a:rPr lang="es-AR" sz="4000" b="1" dirty="0" smtClean="0"/>
              <a:t>Dispositivos Móviles - Tipos</a:t>
            </a:r>
            <a:endParaRPr lang="es-AR" sz="4000" b="1" dirty="0"/>
          </a:p>
        </p:txBody>
      </p:sp>
      <p:sp>
        <p:nvSpPr>
          <p:cNvPr id="10" name="Rectángulo 9"/>
          <p:cNvSpPr/>
          <p:nvPr/>
        </p:nvSpPr>
        <p:spPr>
          <a:xfrm>
            <a:off x="130629" y="1303932"/>
            <a:ext cx="11791406" cy="6370975"/>
          </a:xfrm>
          <a:prstGeom prst="rect">
            <a:avLst/>
          </a:prstGeom>
        </p:spPr>
        <p:txBody>
          <a:bodyPr wrap="square">
            <a:spAutoFit/>
          </a:bodyPr>
          <a:lstStyle/>
          <a:p>
            <a:pPr marL="514350" indent="-514350">
              <a:buFont typeface="Wingdings" panose="05000000000000000000" pitchFamily="2" charset="2"/>
              <a:buChar char="ü"/>
            </a:pPr>
            <a:r>
              <a:rPr lang="es-AR" sz="3200" b="1" dirty="0" smtClean="0">
                <a:solidFill>
                  <a:srgbClr val="000000"/>
                </a:solidFill>
                <a:latin typeface="+mj-lt"/>
              </a:rPr>
              <a:t>Web-</a:t>
            </a:r>
            <a:r>
              <a:rPr lang="es-AR" sz="3200" b="1" dirty="0" err="1" smtClean="0">
                <a:solidFill>
                  <a:srgbClr val="000000"/>
                </a:solidFill>
                <a:latin typeface="+mj-lt"/>
              </a:rPr>
              <a:t>Enabled</a:t>
            </a:r>
            <a:r>
              <a:rPr lang="es-AR" sz="3200" b="1" dirty="0" smtClean="0">
                <a:solidFill>
                  <a:srgbClr val="000000"/>
                </a:solidFill>
                <a:latin typeface="+mj-lt"/>
              </a:rPr>
              <a:t> </a:t>
            </a:r>
            <a:r>
              <a:rPr lang="es-AR" sz="3200" b="1" dirty="0" err="1" smtClean="0">
                <a:solidFill>
                  <a:srgbClr val="000000"/>
                </a:solidFill>
                <a:latin typeface="+mj-lt"/>
              </a:rPr>
              <a:t>Phone</a:t>
            </a:r>
            <a:r>
              <a:rPr lang="es-AR" sz="3200" dirty="0" smtClean="0">
                <a:solidFill>
                  <a:srgbClr val="000000"/>
                </a:solidFill>
                <a:latin typeface="+mj-lt"/>
              </a:rPr>
              <a:t>: </a:t>
            </a:r>
            <a:r>
              <a:rPr lang="es-AR" sz="3200" dirty="0"/>
              <a:t> </a:t>
            </a:r>
            <a:endParaRPr lang="es-AR" sz="3200" dirty="0" smtClean="0"/>
          </a:p>
          <a:p>
            <a:pPr marL="800100" lvl="1" indent="-342900">
              <a:buFont typeface="Arial" panose="020B0604020202020204" pitchFamily="34" charset="0"/>
              <a:buChar char="•"/>
            </a:pPr>
            <a:r>
              <a:rPr lang="es-AR" sz="2000" dirty="0" smtClean="0"/>
              <a:t>Dispositivos </a:t>
            </a:r>
            <a:r>
              <a:rPr lang="es-AR" sz="2000" dirty="0"/>
              <a:t>Wireless.  </a:t>
            </a:r>
            <a:endParaRPr lang="es-AR" sz="2000" dirty="0" smtClean="0"/>
          </a:p>
          <a:p>
            <a:pPr marL="800100" lvl="1" indent="-342900">
              <a:buFont typeface="Arial" panose="020B0604020202020204" pitchFamily="34" charset="0"/>
              <a:buChar char="•"/>
            </a:pPr>
            <a:r>
              <a:rPr lang="es-AR" sz="2000" dirty="0" smtClean="0"/>
              <a:t>Uso </a:t>
            </a:r>
            <a:r>
              <a:rPr lang="es-AR" sz="2000" dirty="0"/>
              <a:t>principal </a:t>
            </a:r>
            <a:r>
              <a:rPr lang="es-AR" sz="2000" dirty="0" smtClean="0"/>
              <a:t>la llamadas </a:t>
            </a:r>
            <a:r>
              <a:rPr lang="es-AR" sz="2000" dirty="0"/>
              <a:t>de </a:t>
            </a:r>
            <a:r>
              <a:rPr lang="es-AR" sz="2000" dirty="0" smtClean="0"/>
              <a:t>voz con gran uso de los </a:t>
            </a:r>
            <a:r>
              <a:rPr lang="es-AR" sz="2000" dirty="0"/>
              <a:t>mensajes de </a:t>
            </a:r>
            <a:r>
              <a:rPr lang="es-AR" sz="2000" dirty="0" smtClean="0"/>
              <a:t>texto y de </a:t>
            </a:r>
            <a:r>
              <a:rPr lang="es-AR" sz="2000" dirty="0"/>
              <a:t>tecnologías inalámbricas para acceder a </a:t>
            </a:r>
            <a:r>
              <a:rPr lang="es-AR" sz="2000" dirty="0" smtClean="0"/>
              <a:t>Internet.</a:t>
            </a:r>
          </a:p>
          <a:p>
            <a:pPr marL="800100" lvl="1" indent="-342900">
              <a:buFont typeface="Arial" panose="020B0604020202020204" pitchFamily="34" charset="0"/>
              <a:buChar char="•"/>
            </a:pPr>
            <a:r>
              <a:rPr lang="es-AR" sz="2000" dirty="0" smtClean="0"/>
              <a:t>Acceso </a:t>
            </a:r>
            <a:r>
              <a:rPr lang="es-AR" sz="2000" dirty="0"/>
              <a:t>inalámbrico a Internet. </a:t>
            </a:r>
            <a:endParaRPr lang="es-AR" sz="2000" dirty="0" smtClean="0"/>
          </a:p>
          <a:p>
            <a:pPr marL="800100" lvl="1" indent="-342900">
              <a:buFont typeface="Arial" panose="020B0604020202020204" pitchFamily="34" charset="0"/>
              <a:buChar char="•"/>
            </a:pPr>
            <a:r>
              <a:rPr lang="es-AR" sz="2000" dirty="0"/>
              <a:t>Amplió </a:t>
            </a:r>
            <a:r>
              <a:rPr lang="es-AR" sz="2000" dirty="0" smtClean="0"/>
              <a:t>el </a:t>
            </a:r>
            <a:r>
              <a:rPr lang="es-AR" sz="2000" dirty="0"/>
              <a:t>mercado de aplicaciones de </a:t>
            </a:r>
            <a:r>
              <a:rPr lang="es-AR" sz="2000" dirty="0" smtClean="0"/>
              <a:t>usuario (incluyen </a:t>
            </a:r>
            <a:r>
              <a:rPr lang="es-AR" sz="2000" dirty="0"/>
              <a:t>niveles de stock, información de tráfico, información sobre vuelos, compra de entradas y titulares de </a:t>
            </a:r>
            <a:r>
              <a:rPr lang="es-AR" sz="2000" dirty="0" smtClean="0"/>
              <a:t>noticias).</a:t>
            </a:r>
          </a:p>
          <a:p>
            <a:pPr marL="800100" lvl="1" indent="-342900">
              <a:buFont typeface="Arial" panose="020B0604020202020204" pitchFamily="34" charset="0"/>
              <a:buChar char="•"/>
            </a:pPr>
            <a:r>
              <a:rPr lang="es-AR" sz="2000" dirty="0" smtClean="0"/>
              <a:t>Pantalla limitada (normalmente </a:t>
            </a:r>
            <a:r>
              <a:rPr lang="es-AR" sz="2000" dirty="0"/>
              <a:t>de entre cuatro y doce líneas de </a:t>
            </a:r>
            <a:r>
              <a:rPr lang="es-AR" sz="2000" dirty="0" smtClean="0"/>
              <a:t>texto).</a:t>
            </a:r>
          </a:p>
          <a:p>
            <a:pPr marL="800100" lvl="1" indent="-342900">
              <a:buFont typeface="Arial" panose="020B0604020202020204" pitchFamily="34" charset="0"/>
              <a:buChar char="•"/>
            </a:pPr>
            <a:r>
              <a:rPr lang="es-AR" sz="2000" dirty="0"/>
              <a:t>T</a:t>
            </a:r>
            <a:r>
              <a:rPr lang="es-AR" sz="2000" dirty="0" smtClean="0"/>
              <a:t>eclados limitados</a:t>
            </a:r>
            <a:r>
              <a:rPr lang="es-AR" sz="2000" dirty="0"/>
              <a:t> (teclado típico </a:t>
            </a:r>
            <a:r>
              <a:rPr lang="es-AR" sz="2000" dirty="0" err="1"/>
              <a:t>keypad</a:t>
            </a:r>
            <a:r>
              <a:rPr lang="es-AR" sz="2000" dirty="0"/>
              <a:t> de doce botones para la entrada de </a:t>
            </a:r>
            <a:r>
              <a:rPr lang="es-AR" sz="2000" dirty="0" smtClean="0"/>
              <a:t>datos).</a:t>
            </a:r>
          </a:p>
          <a:p>
            <a:pPr marL="800100" lvl="1" indent="-342900">
              <a:buFont typeface="Arial" panose="020B0604020202020204" pitchFamily="34" charset="0"/>
              <a:buChar char="•"/>
            </a:pPr>
            <a:r>
              <a:rPr lang="es-AR" sz="2000" dirty="0" smtClean="0"/>
              <a:t>Opción </a:t>
            </a:r>
            <a:r>
              <a:rPr lang="es-AR" sz="2000" dirty="0"/>
              <a:t>muy pobre para navegar por Internet debido a que la cantidad de datos que puede visualizarse o introducirse es muy limitada. </a:t>
            </a:r>
            <a:endParaRPr lang="es-AR" sz="2000" dirty="0" smtClean="0"/>
          </a:p>
          <a:p>
            <a:pPr marL="800100" lvl="1" indent="-342900">
              <a:buFont typeface="Arial" panose="020B0604020202020204" pitchFamily="34" charset="0"/>
              <a:buChar char="•"/>
            </a:pPr>
            <a:r>
              <a:rPr lang="es-AR" sz="2000" dirty="0" smtClean="0"/>
              <a:t>Pequeños procesadores.</a:t>
            </a:r>
          </a:p>
          <a:p>
            <a:pPr marL="800100" lvl="1" indent="-342900">
              <a:buFont typeface="Arial" panose="020B0604020202020204" pitchFamily="34" charset="0"/>
              <a:buChar char="•"/>
            </a:pPr>
            <a:r>
              <a:rPr lang="es-AR" sz="2000" dirty="0" smtClean="0"/>
              <a:t>Por su </a:t>
            </a:r>
            <a:r>
              <a:rPr lang="es-AR" sz="2000" dirty="0"/>
              <a:t>capacidad de procesamiento </a:t>
            </a:r>
            <a:r>
              <a:rPr lang="es-AR" sz="2000" dirty="0" smtClean="0"/>
              <a:t>limitada duran </a:t>
            </a:r>
            <a:r>
              <a:rPr lang="es-AR" sz="2000" dirty="0"/>
              <a:t>más tiempo encendidos que dispositivos más sofisticados como </a:t>
            </a:r>
            <a:r>
              <a:rPr lang="es-AR" sz="2000" dirty="0" err="1" smtClean="0"/>
              <a:t>Smartphones</a:t>
            </a:r>
            <a:r>
              <a:rPr lang="es-AR" sz="2000" dirty="0" smtClean="0"/>
              <a:t> </a:t>
            </a:r>
            <a:r>
              <a:rPr lang="es-AR" sz="2000" dirty="0"/>
              <a:t>o </a:t>
            </a:r>
            <a:r>
              <a:rPr lang="es-AR" sz="2000" dirty="0" smtClean="0"/>
              <a:t>PDA (</a:t>
            </a:r>
            <a:r>
              <a:rPr lang="es-AR" sz="2000" dirty="0"/>
              <a:t>mientras más se use el dispositivo para comunicación </a:t>
            </a:r>
            <a:r>
              <a:rPr lang="es-AR" sz="2000" dirty="0" err="1"/>
              <a:t>wireless</a:t>
            </a:r>
            <a:r>
              <a:rPr lang="es-AR" sz="2000" dirty="0"/>
              <a:t>, más rápido se consumirá la </a:t>
            </a:r>
            <a:r>
              <a:rPr lang="es-AR" sz="2000" dirty="0" smtClean="0"/>
              <a:t>batería).</a:t>
            </a:r>
            <a:endParaRPr lang="es-AR" sz="2000" dirty="0"/>
          </a:p>
          <a:p>
            <a:pPr marL="514350" indent="-514350">
              <a:buFont typeface="Wingdings" panose="05000000000000000000" pitchFamily="2" charset="2"/>
              <a:buChar char="ü"/>
            </a:pPr>
            <a:endParaRPr lang="es-AR" sz="3200" i="1" dirty="0">
              <a:solidFill>
                <a:srgbClr val="000000"/>
              </a:solidFill>
              <a:latin typeface="+mj-lt"/>
            </a:endParaRPr>
          </a:p>
          <a:p>
            <a:endParaRPr lang="es-AR" sz="3200" b="0" i="1" u="none" strike="noStrike" baseline="0" dirty="0" smtClean="0">
              <a:solidFill>
                <a:srgbClr val="000000"/>
              </a:solidFill>
              <a:latin typeface="+mj-lt"/>
            </a:endParaRPr>
          </a:p>
          <a:p>
            <a:pPr marL="514350" indent="-514350">
              <a:buFont typeface="Wingdings" panose="05000000000000000000" pitchFamily="2" charset="2"/>
              <a:buChar char="ü"/>
            </a:pPr>
            <a:endParaRPr lang="es-AR" sz="3200" b="0" i="1" u="none" strike="noStrike" baseline="0" dirty="0" smtClean="0">
              <a:solidFill>
                <a:srgbClr val="000000"/>
              </a:solidFill>
              <a:latin typeface="+mj-lt"/>
            </a:endParaRPr>
          </a:p>
        </p:txBody>
      </p:sp>
      <p:sp>
        <p:nvSpPr>
          <p:cNvPr id="3" name="Marcador de pie de página 2"/>
          <p:cNvSpPr>
            <a:spLocks noGrp="1"/>
          </p:cNvSpPr>
          <p:nvPr>
            <p:ph type="ftr" sz="quarter" idx="11"/>
          </p:nvPr>
        </p:nvSpPr>
        <p:spPr/>
        <p:txBody>
          <a:bodyPr/>
          <a:lstStyle/>
          <a:p>
            <a:r>
              <a:rPr lang="es-AR" smtClean="0"/>
              <a:t>Ing. Cintia V. Gioia</a:t>
            </a:r>
            <a:endParaRPr lang="es-AR"/>
          </a:p>
        </p:txBody>
      </p:sp>
      <p:sp>
        <p:nvSpPr>
          <p:cNvPr id="4" name="Marcador de número de diapositiva 3"/>
          <p:cNvSpPr>
            <a:spLocks noGrp="1"/>
          </p:cNvSpPr>
          <p:nvPr>
            <p:ph type="sldNum" sz="quarter" idx="12"/>
          </p:nvPr>
        </p:nvSpPr>
        <p:spPr/>
        <p:txBody>
          <a:bodyPr/>
          <a:lstStyle/>
          <a:p>
            <a:fld id="{FEB392A3-1FE7-46A9-BF0F-AA7F5CADFD58}" type="slidenum">
              <a:rPr lang="es-AR" smtClean="0"/>
              <a:t>9</a:t>
            </a:fld>
            <a:endParaRPr lang="es-AR"/>
          </a:p>
        </p:txBody>
      </p:sp>
    </p:spTree>
    <p:extLst>
      <p:ext uri="{BB962C8B-B14F-4D97-AF65-F5344CB8AC3E}">
        <p14:creationId xmlns:p14="http://schemas.microsoft.com/office/powerpoint/2010/main" val="753014406"/>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ción">
  <a:themeElements>
    <a:clrScheme name="Retrospección">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1371</TotalTime>
  <Words>2584</Words>
  <Application>Microsoft Office PowerPoint</Application>
  <PresentationFormat>Panorámica</PresentationFormat>
  <Paragraphs>592</Paragraphs>
  <Slides>47</Slides>
  <Notes>1</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47</vt:i4>
      </vt:variant>
    </vt:vector>
  </HeadingPairs>
  <TitlesOfParts>
    <vt:vector size="54" baseType="lpstr">
      <vt:lpstr>Arial</vt:lpstr>
      <vt:lpstr>Calibri</vt:lpstr>
      <vt:lpstr>Calibri Light</vt:lpstr>
      <vt:lpstr>Corbel</vt:lpstr>
      <vt:lpstr>Courier New</vt:lpstr>
      <vt:lpstr>Wingdings</vt:lpstr>
      <vt:lpstr>Retrospección</vt:lpstr>
      <vt:lpstr>    Dispositivos Móviles  Introducción </vt:lpstr>
      <vt:lpstr>Dispositivos Móviles – Introducción</vt:lpstr>
      <vt:lpstr>Dispositivos Móviles - Mercado</vt:lpstr>
      <vt:lpstr>Dispositivos Móviles – Características</vt:lpstr>
      <vt:lpstr>Dispositivos Móviles - Tipos</vt:lpstr>
      <vt:lpstr>Presentación de PowerPoint</vt:lpstr>
      <vt:lpstr>Dispositivos Móviles - Tipos</vt:lpstr>
      <vt:lpstr>Dispositivos Móviles - Tipos</vt:lpstr>
      <vt:lpstr>Dispositivos Móviles - Tipos</vt:lpstr>
      <vt:lpstr>Dispositivos Móviles - Tipos</vt:lpstr>
      <vt:lpstr>Dispositivos Móviles - Tipos</vt:lpstr>
      <vt:lpstr>Dispositivos Móviles - Tipos</vt:lpstr>
      <vt:lpstr>Dispositivos Móviles – Pantallas</vt:lpstr>
      <vt:lpstr>Dispositivos Móviles – Pantallas</vt:lpstr>
      <vt:lpstr>Dispositivos Móviles – Pantallas</vt:lpstr>
      <vt:lpstr>Dispositivos Móviles – Pantallas</vt:lpstr>
      <vt:lpstr>Dispositivos Móviles – Pantallas</vt:lpstr>
      <vt:lpstr>Dispositivos Móviles – Teclados</vt:lpstr>
      <vt:lpstr>Dispositivos Móviles – Sensores</vt:lpstr>
      <vt:lpstr>Dispositivos Móviles – Sensores</vt:lpstr>
      <vt:lpstr>Dispositivos Móviles – Sensores</vt:lpstr>
      <vt:lpstr>Dispositivos Móviles – Sensores</vt:lpstr>
      <vt:lpstr>Dispositivos Móviles – Otras Características</vt:lpstr>
      <vt:lpstr>Presentación de PowerPoint</vt:lpstr>
      <vt:lpstr>Presentación de PowerPoint</vt:lpstr>
      <vt:lpstr>Dispositivos Móviles – Protocolos</vt:lpstr>
      <vt:lpstr>Dispositivos Móviles – Protocolos</vt:lpstr>
      <vt:lpstr>Dispositivos Móviles – Protocolos</vt:lpstr>
      <vt:lpstr>Dispositivos Móviles – Protocolos</vt:lpstr>
      <vt:lpstr>Dispositivos Móviles – Sistemas Operativos</vt:lpstr>
      <vt:lpstr>Dispositivos Móviles – Sistemas Operativos</vt:lpstr>
      <vt:lpstr>Dispositivos Móviles – Sistemas Operativos</vt:lpstr>
      <vt:lpstr>Dispositivos Móviles – Sistemas Operativos</vt:lpstr>
      <vt:lpstr>Dispositivos Móviles – HCI</vt:lpstr>
      <vt:lpstr>Dispositivos Móviles – HCI</vt:lpstr>
      <vt:lpstr>Dispositivos Móviles – HCI – Gestos Apple</vt:lpstr>
      <vt:lpstr>Dispositivos Móviles – HCI</vt:lpstr>
      <vt:lpstr>Dispositivos Móviles – Tipos de Aplicaciones Móviles</vt:lpstr>
      <vt:lpstr>Dispositivos Móviles – Tipos de Aplicaciones Móviles</vt:lpstr>
      <vt:lpstr>Dispositivos Móviles – Tipos de Aplicaciones Móviles</vt:lpstr>
      <vt:lpstr>Dispositivos Móviles – Tipos de Aplicaciones Móviles</vt:lpstr>
      <vt:lpstr>Dispositivos Móviles – Tipos de Aplicaciones Móviles</vt:lpstr>
      <vt:lpstr>Dispositivos Móviles – Tipos de Aplicaciones Móviles</vt:lpstr>
      <vt:lpstr>Dispositivos Móviles – Tipos de Aplicaciones Móviles</vt:lpstr>
      <vt:lpstr>Dispositivos Móviles – Tipos de Aplicaciones Móviles</vt:lpstr>
      <vt:lpstr>  m-Learning (aprendizaje en movimiento)  m-Government  m-Commerce </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Guía de Buenas Prácticas Testing- Sitios Web</dc:title>
  <dc:creator>Cintia Gioia</dc:creator>
  <cp:lastModifiedBy>Cintia Gioia</cp:lastModifiedBy>
  <cp:revision>235</cp:revision>
  <cp:lastPrinted>2016-05-26T19:53:47Z</cp:lastPrinted>
  <dcterms:created xsi:type="dcterms:W3CDTF">2016-05-17T17:23:37Z</dcterms:created>
  <dcterms:modified xsi:type="dcterms:W3CDTF">2016-06-11T17:24:44Z</dcterms:modified>
</cp:coreProperties>
</file>